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257" r:id="rId2"/>
    <p:sldId id="367" r:id="rId3"/>
    <p:sldId id="464" r:id="rId4"/>
    <p:sldId id="477" r:id="rId5"/>
    <p:sldId id="482" r:id="rId6"/>
    <p:sldId id="483" r:id="rId7"/>
    <p:sldId id="478" r:id="rId8"/>
    <p:sldId id="479" r:id="rId9"/>
    <p:sldId id="480" r:id="rId10"/>
    <p:sldId id="481" r:id="rId11"/>
    <p:sldId id="473" r:id="rId12"/>
    <p:sldId id="474" r:id="rId13"/>
    <p:sldId id="475" r:id="rId14"/>
    <p:sldId id="476" r:id="rId15"/>
    <p:sldId id="466" r:id="rId16"/>
    <p:sldId id="469" r:id="rId17"/>
    <p:sldId id="470" r:id="rId18"/>
    <p:sldId id="492" r:id="rId19"/>
    <p:sldId id="496" r:id="rId20"/>
    <p:sldId id="498" r:id="rId21"/>
    <p:sldId id="499" r:id="rId22"/>
    <p:sldId id="484" r:id="rId23"/>
    <p:sldId id="485" r:id="rId24"/>
    <p:sldId id="493" r:id="rId25"/>
    <p:sldId id="487" r:id="rId26"/>
    <p:sldId id="494" r:id="rId27"/>
    <p:sldId id="489" r:id="rId28"/>
    <p:sldId id="490" r:id="rId29"/>
    <p:sldId id="491" r:id="rId30"/>
    <p:sldId id="377"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464"/>
            <p14:sldId id="477"/>
            <p14:sldId id="482"/>
            <p14:sldId id="483"/>
            <p14:sldId id="478"/>
            <p14:sldId id="479"/>
            <p14:sldId id="480"/>
            <p14:sldId id="481"/>
            <p14:sldId id="473"/>
            <p14:sldId id="474"/>
            <p14:sldId id="475"/>
            <p14:sldId id="476"/>
            <p14:sldId id="466"/>
            <p14:sldId id="469"/>
            <p14:sldId id="470"/>
            <p14:sldId id="492"/>
            <p14:sldId id="496"/>
            <p14:sldId id="498"/>
            <p14:sldId id="499"/>
            <p14:sldId id="484"/>
            <p14:sldId id="485"/>
            <p14:sldId id="493"/>
            <p14:sldId id="487"/>
            <p14:sldId id="494"/>
            <p14:sldId id="489"/>
            <p14:sldId id="490"/>
            <p14:sldId id="491"/>
            <p14:sldId id="377"/>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AFAB09"/>
    <a:srgbClr val="FF6600"/>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1" autoAdjust="0"/>
    <p:restoredTop sz="91396" autoAdjust="0"/>
  </p:normalViewPr>
  <p:slideViewPr>
    <p:cSldViewPr snapToGrid="0">
      <p:cViewPr>
        <p:scale>
          <a:sx n="90" d="100"/>
          <a:sy n="90" d="100"/>
        </p:scale>
        <p:origin x="111" y="-603"/>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3/14/2021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43658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312715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258166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21</a:t>
            </a:fld>
            <a:endParaRPr lang="en-US"/>
          </a:p>
        </p:txBody>
      </p:sp>
    </p:spTree>
    <p:extLst>
      <p:ext uri="{BB962C8B-B14F-4D97-AF65-F5344CB8AC3E}">
        <p14:creationId xmlns:p14="http://schemas.microsoft.com/office/powerpoint/2010/main" val="355878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Nice 10 min video here: https://www.youtube.com/watch?v=ijmxpItkRjc</a:t>
            </a:r>
          </a:p>
          <a:p>
            <a:r>
              <a:rPr lang="en-US"/>
              <a:t>Code here: https://github.com/tkipf/gcn</a:t>
            </a: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1164718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3/14/2021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3/14/2021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3/14/2021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3/14/2021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3/14/2021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3/14/2021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3/14/2021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3/14/2021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3/14/2021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3/14/2021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sona.Ghahreman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20.png"/></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hyperlink" Target="https://github.com/tkipf/gcn" TargetMode="External"/><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370.png"/><Relationship Id="rId5" Type="http://schemas.openxmlformats.org/officeDocument/2006/relationships/image" Target="../media/image39.png"/><Relationship Id="rId4" Type="http://schemas.openxmlformats.org/officeDocument/2006/relationships/image" Target="../media/image350.png"/></Relationships>
</file>

<file path=ppt/slides/_rels/slide29.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17.xml"/><Relationship Id="rId6" Type="http://schemas.openxmlformats.org/officeDocument/2006/relationships/image" Target="../media/image440.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Graph Convolutional Networks</a:t>
            </a:r>
            <a:br>
              <a:rPr lang="en-US" sz="4400" b="1" dirty="0"/>
            </a:br>
            <a:r>
              <a:rPr lang="en-US" sz="3200" dirty="0"/>
              <a:t>lecture-7</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478817"/>
            <a:ext cx="5369800" cy="1379183"/>
          </a:xfrm>
        </p:spPr>
        <p:txBody>
          <a:bodyPr>
            <a:normAutofit/>
          </a:bodyPr>
          <a:lstStyle/>
          <a:p>
            <a:r>
              <a:rPr lang="en-US" altLang="x-none" sz="1200" dirty="0">
                <a:ea typeface="ＭＳ Ｐゴシック" charset="-128"/>
              </a:rPr>
              <a:t>Prof. Dr. Holger Giese (</a:t>
            </a:r>
            <a:r>
              <a:rPr lang="en-US" altLang="x-none" sz="1200" dirty="0">
                <a:ea typeface="ＭＳ Ｐゴシック" charset="-128"/>
                <a:hlinkClick r:id="rId3"/>
              </a:rPr>
              <a:t>holger.giese@hpi.de)</a:t>
            </a:r>
            <a:r>
              <a:rPr lang="en-US" altLang="x-none" sz="1200" dirty="0">
                <a:ea typeface="ＭＳ Ｐゴシック" charset="-128"/>
              </a:rPr>
              <a:t> </a:t>
            </a:r>
          </a:p>
          <a:p>
            <a:r>
              <a:rPr lang="en-US" altLang="x-none" sz="1200" b="1" dirty="0">
                <a:ea typeface="ＭＳ Ｐゴシック" charset="-128"/>
              </a:rPr>
              <a:t>Christian Medeiros Adriano </a:t>
            </a:r>
            <a:r>
              <a:rPr lang="en-US" altLang="x-none" sz="1200" dirty="0">
                <a:ea typeface="ＭＳ Ｐゴシック" charset="-128"/>
              </a:rPr>
              <a:t>(</a:t>
            </a:r>
            <a:r>
              <a:rPr lang="en-US" altLang="x-none" sz="1200" dirty="0">
                <a:ea typeface="ＭＳ Ｐゴシック" charset="-128"/>
                <a:hlinkClick r:id="rId4"/>
              </a:rPr>
              <a:t>christian.adriano@hpi.de</a:t>
            </a:r>
            <a:r>
              <a:rPr lang="en-US" altLang="x-none" sz="1200" dirty="0">
                <a:ea typeface="ＭＳ Ｐゴシック" charset="-128"/>
              </a:rPr>
              <a:t>) - </a:t>
            </a:r>
            <a:r>
              <a:rPr lang="en-US" altLang="x-none" sz="1200" b="1" dirty="0">
                <a:ea typeface="ＭＳ Ｐゴシック" charset="-128"/>
              </a:rPr>
              <a:t>“Chris”</a:t>
            </a:r>
            <a:endParaRPr lang="en-US" altLang="x-none" sz="1200" dirty="0">
              <a:ea typeface="ＭＳ Ｐゴシック" charset="-128"/>
            </a:endParaRPr>
          </a:p>
          <a:p>
            <a:r>
              <a:rPr lang="en-US" altLang="x-none" sz="1200" dirty="0">
                <a:ea typeface="ＭＳ Ｐゴシック" charset="-128"/>
              </a:rPr>
              <a:t>Sona Ghahremani (</a:t>
            </a:r>
            <a:r>
              <a:rPr lang="en-US" altLang="x-none" sz="1200" dirty="0">
                <a:ea typeface="ＭＳ Ｐゴシック" charset="-128"/>
                <a:hlinkClick r:id="rId5"/>
              </a:rPr>
              <a:t>sona.ghahremani@hpi.de</a:t>
            </a:r>
            <a:r>
              <a:rPr lang="en-US" altLang="x-none" sz="1200" dirty="0">
                <a:ea typeface="ＭＳ Ｐゴシック" charset="-128"/>
              </a:rPr>
              <a:t> )</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B7C1-58D8-4625-B87C-63D0DBC03B98}"/>
              </a:ext>
            </a:extLst>
          </p:cNvPr>
          <p:cNvSpPr>
            <a:spLocks noGrp="1"/>
          </p:cNvSpPr>
          <p:nvPr>
            <p:ph type="title"/>
          </p:nvPr>
        </p:nvSpPr>
        <p:spPr/>
        <p:txBody>
          <a:bodyPr/>
          <a:lstStyle/>
          <a:p>
            <a:r>
              <a:rPr lang="en-US" dirty="0"/>
              <a:t>Weighted pool aggregation</a:t>
            </a:r>
          </a:p>
        </p:txBody>
      </p:sp>
      <p:sp>
        <p:nvSpPr>
          <p:cNvPr id="3" name="Content Placeholder 2">
            <a:extLst>
              <a:ext uri="{FF2B5EF4-FFF2-40B4-BE49-F238E27FC236}">
                <a16:creationId xmlns:a16="http://schemas.microsoft.com/office/drawing/2014/main" id="{58B77BA2-44E9-4733-A1C2-65F79C6740AD}"/>
              </a:ext>
            </a:extLst>
          </p:cNvPr>
          <p:cNvSpPr>
            <a:spLocks noGrp="1"/>
          </p:cNvSpPr>
          <p:nvPr>
            <p:ph idx="1"/>
          </p:nvPr>
        </p:nvSpPr>
        <p:spPr>
          <a:xfrm>
            <a:off x="478369" y="1213308"/>
            <a:ext cx="11473384" cy="309315"/>
          </a:xfrm>
        </p:spPr>
        <p:txBody>
          <a:bodyPr/>
          <a:lstStyle/>
          <a:p>
            <a:r>
              <a:rPr lang="en-US" dirty="0"/>
              <a:t>Aggregate neighborhood based on the edge weights</a:t>
            </a:r>
          </a:p>
        </p:txBody>
      </p:sp>
      <p:sp>
        <p:nvSpPr>
          <p:cNvPr id="4" name="Slide Number Placeholder 3">
            <a:extLst>
              <a:ext uri="{FF2B5EF4-FFF2-40B4-BE49-F238E27FC236}">
                <a16:creationId xmlns:a16="http://schemas.microsoft.com/office/drawing/2014/main" id="{B1728BD3-51B5-459B-813D-90F1DCAD7B80}"/>
              </a:ext>
            </a:extLst>
          </p:cNvPr>
          <p:cNvSpPr>
            <a:spLocks noGrp="1"/>
          </p:cNvSpPr>
          <p:nvPr>
            <p:ph type="sldNum" sz="quarter" idx="12"/>
          </p:nvPr>
        </p:nvSpPr>
        <p:spPr/>
        <p:txBody>
          <a:bodyPr/>
          <a:lstStyle/>
          <a:p>
            <a:fld id="{81561042-0DC2-4A04-AA50-F6D44EB20EBA}" type="slidenum">
              <a:rPr lang="en-US" smtClean="0"/>
              <a:t>10</a:t>
            </a:fld>
            <a:endParaRPr lang="en-US"/>
          </a:p>
        </p:txBody>
      </p:sp>
      <p:pic>
        <p:nvPicPr>
          <p:cNvPr id="8" name="Picture 7">
            <a:extLst>
              <a:ext uri="{FF2B5EF4-FFF2-40B4-BE49-F238E27FC236}">
                <a16:creationId xmlns:a16="http://schemas.microsoft.com/office/drawing/2014/main" id="{A24980B5-F928-4C61-8E3B-8FDCCF38FB80}"/>
              </a:ext>
            </a:extLst>
          </p:cNvPr>
          <p:cNvPicPr>
            <a:picLocks noChangeAspect="1"/>
          </p:cNvPicPr>
          <p:nvPr/>
        </p:nvPicPr>
        <p:blipFill>
          <a:blip r:embed="rId2"/>
          <a:stretch>
            <a:fillRect/>
          </a:stretch>
        </p:blipFill>
        <p:spPr>
          <a:xfrm>
            <a:off x="1643063" y="2066622"/>
            <a:ext cx="7790498" cy="2724755"/>
          </a:xfrm>
          <a:prstGeom prst="rect">
            <a:avLst/>
          </a:prstGeom>
        </p:spPr>
      </p:pic>
    </p:spTree>
    <p:extLst>
      <p:ext uri="{BB962C8B-B14F-4D97-AF65-F5344CB8AC3E}">
        <p14:creationId xmlns:p14="http://schemas.microsoft.com/office/powerpoint/2010/main" val="3371698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684BC-A279-4549-96A7-D0EF1D2452F4}"/>
              </a:ext>
            </a:extLst>
          </p:cNvPr>
          <p:cNvSpPr>
            <a:spLocks noGrp="1"/>
          </p:cNvSpPr>
          <p:nvPr>
            <p:ph type="title"/>
          </p:nvPr>
        </p:nvSpPr>
        <p:spPr/>
        <p:txBody>
          <a:bodyPr/>
          <a:lstStyle/>
          <a:p>
            <a:r>
              <a:rPr lang="en-US" dirty="0"/>
              <a:t>GNN key idea</a:t>
            </a:r>
          </a:p>
        </p:txBody>
      </p:sp>
      <p:sp>
        <p:nvSpPr>
          <p:cNvPr id="3" name="Content Placeholder 2">
            <a:extLst>
              <a:ext uri="{FF2B5EF4-FFF2-40B4-BE49-F238E27FC236}">
                <a16:creationId xmlns:a16="http://schemas.microsoft.com/office/drawing/2014/main" id="{8F63AEAE-D6F2-40AC-B701-D1F24AC40FB6}"/>
              </a:ext>
            </a:extLst>
          </p:cNvPr>
          <p:cNvSpPr>
            <a:spLocks noGrp="1"/>
          </p:cNvSpPr>
          <p:nvPr>
            <p:ph idx="1"/>
          </p:nvPr>
        </p:nvSpPr>
        <p:spPr>
          <a:xfrm>
            <a:off x="478369" y="1213308"/>
            <a:ext cx="11473384" cy="655564"/>
          </a:xfrm>
        </p:spPr>
        <p:txBody>
          <a:bodyPr/>
          <a:lstStyle/>
          <a:p>
            <a:r>
              <a:rPr lang="en-US" dirty="0"/>
              <a:t>Obtain a node representation by using a neural network to aggregate the information from the  neighbors.</a:t>
            </a:r>
          </a:p>
        </p:txBody>
      </p:sp>
      <p:sp>
        <p:nvSpPr>
          <p:cNvPr id="4" name="Slide Number Placeholder 3">
            <a:extLst>
              <a:ext uri="{FF2B5EF4-FFF2-40B4-BE49-F238E27FC236}">
                <a16:creationId xmlns:a16="http://schemas.microsoft.com/office/drawing/2014/main" id="{59734C8A-F9BF-4D3C-B095-95C1AFB7A42A}"/>
              </a:ext>
            </a:extLst>
          </p:cNvPr>
          <p:cNvSpPr>
            <a:spLocks noGrp="1"/>
          </p:cNvSpPr>
          <p:nvPr>
            <p:ph type="sldNum" sz="quarter" idx="12"/>
          </p:nvPr>
        </p:nvSpPr>
        <p:spPr/>
        <p:txBody>
          <a:bodyPr/>
          <a:lstStyle/>
          <a:p>
            <a:fld id="{81561042-0DC2-4A04-AA50-F6D44EB20EBA}" type="slidenum">
              <a:rPr lang="en-US" smtClean="0"/>
              <a:t>11</a:t>
            </a:fld>
            <a:endParaRPr lang="en-US"/>
          </a:p>
        </p:txBody>
      </p:sp>
      <p:pic>
        <p:nvPicPr>
          <p:cNvPr id="8" name="Picture 7">
            <a:extLst>
              <a:ext uri="{FF2B5EF4-FFF2-40B4-BE49-F238E27FC236}">
                <a16:creationId xmlns:a16="http://schemas.microsoft.com/office/drawing/2014/main" id="{0A4E2E56-65F1-4032-ACE4-A07127EBC180}"/>
              </a:ext>
            </a:extLst>
          </p:cNvPr>
          <p:cNvPicPr>
            <a:picLocks noChangeAspect="1"/>
          </p:cNvPicPr>
          <p:nvPr/>
        </p:nvPicPr>
        <p:blipFill>
          <a:blip r:embed="rId2"/>
          <a:stretch>
            <a:fillRect/>
          </a:stretch>
        </p:blipFill>
        <p:spPr>
          <a:xfrm>
            <a:off x="5956507" y="2603533"/>
            <a:ext cx="6069320" cy="2457516"/>
          </a:xfrm>
          <a:prstGeom prst="rect">
            <a:avLst/>
          </a:prstGeom>
        </p:spPr>
      </p:pic>
      <p:sp>
        <p:nvSpPr>
          <p:cNvPr id="9" name="TextBox 8">
            <a:extLst>
              <a:ext uri="{FF2B5EF4-FFF2-40B4-BE49-F238E27FC236}">
                <a16:creationId xmlns:a16="http://schemas.microsoft.com/office/drawing/2014/main" id="{C816CBA9-D5F5-4827-AADF-9C83546F1193}"/>
              </a:ext>
            </a:extLst>
          </p:cNvPr>
          <p:cNvSpPr txBox="1"/>
          <p:nvPr/>
        </p:nvSpPr>
        <p:spPr bwMode="gray">
          <a:xfrm>
            <a:off x="7609840" y="2146918"/>
            <a:ext cx="3058160" cy="2641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Do it recursively</a:t>
            </a:r>
          </a:p>
        </p:txBody>
      </p:sp>
      <p:pic>
        <p:nvPicPr>
          <p:cNvPr id="11" name="Picture 10">
            <a:extLst>
              <a:ext uri="{FF2B5EF4-FFF2-40B4-BE49-F238E27FC236}">
                <a16:creationId xmlns:a16="http://schemas.microsoft.com/office/drawing/2014/main" id="{742A713E-D393-48DE-9189-ECA08A9EFC15}"/>
              </a:ext>
            </a:extLst>
          </p:cNvPr>
          <p:cNvPicPr>
            <a:picLocks noChangeAspect="1"/>
          </p:cNvPicPr>
          <p:nvPr/>
        </p:nvPicPr>
        <p:blipFill>
          <a:blip r:embed="rId3"/>
          <a:stretch>
            <a:fillRect/>
          </a:stretch>
        </p:blipFill>
        <p:spPr>
          <a:xfrm>
            <a:off x="698182" y="2640180"/>
            <a:ext cx="2075498" cy="1814507"/>
          </a:xfrm>
          <a:prstGeom prst="rect">
            <a:avLst/>
          </a:prstGeom>
        </p:spPr>
      </p:pic>
      <p:sp>
        <p:nvSpPr>
          <p:cNvPr id="13" name="TextBox 12">
            <a:extLst>
              <a:ext uri="{FF2B5EF4-FFF2-40B4-BE49-F238E27FC236}">
                <a16:creationId xmlns:a16="http://schemas.microsoft.com/office/drawing/2014/main" id="{353D0CA1-E94E-4DA6-82AE-87FC517F440B}"/>
              </a:ext>
            </a:extLst>
          </p:cNvPr>
          <p:cNvSpPr txBox="1"/>
          <p:nvPr/>
        </p:nvSpPr>
        <p:spPr bwMode="gray">
          <a:xfrm>
            <a:off x="889158" y="2270848"/>
            <a:ext cx="1693545" cy="369332"/>
          </a:xfrm>
          <a:prstGeom prst="rect">
            <a:avLst/>
          </a:prstGeom>
          <a:noFill/>
        </p:spPr>
        <p:txBody>
          <a:bodyPr wrap="square">
            <a:spAutoFit/>
          </a:bodyPr>
          <a:lstStyle/>
          <a:p>
            <a:pPr>
              <a:spcBef>
                <a:spcPts val="300"/>
              </a:spcBef>
              <a:spcAft>
                <a:spcPts val="300"/>
              </a:spcAft>
              <a:buClr>
                <a:schemeClr val="accent1"/>
              </a:buClr>
              <a:buSzPct val="90000"/>
            </a:pPr>
            <a:r>
              <a:rPr lang="en-US" sz="1800" dirty="0"/>
              <a:t>Input graph</a:t>
            </a:r>
          </a:p>
        </p:txBody>
      </p:sp>
      <p:sp>
        <p:nvSpPr>
          <p:cNvPr id="14" name="TextBox 13">
            <a:extLst>
              <a:ext uri="{FF2B5EF4-FFF2-40B4-BE49-F238E27FC236}">
                <a16:creationId xmlns:a16="http://schemas.microsoft.com/office/drawing/2014/main" id="{EB9EDB34-0ED1-4BF3-825E-806422E8735B}"/>
              </a:ext>
            </a:extLst>
          </p:cNvPr>
          <p:cNvSpPr txBox="1"/>
          <p:nvPr/>
        </p:nvSpPr>
        <p:spPr bwMode="gray">
          <a:xfrm>
            <a:off x="3343594" y="1955833"/>
            <a:ext cx="2231176" cy="646331"/>
          </a:xfrm>
          <a:prstGeom prst="rect">
            <a:avLst/>
          </a:prstGeom>
          <a:noFill/>
        </p:spPr>
        <p:txBody>
          <a:bodyPr wrap="square">
            <a:spAutoFit/>
          </a:bodyPr>
          <a:lstStyle/>
          <a:p>
            <a:pPr>
              <a:spcBef>
                <a:spcPts val="300"/>
              </a:spcBef>
              <a:spcAft>
                <a:spcPts val="300"/>
              </a:spcAft>
              <a:buClr>
                <a:schemeClr val="accent1"/>
              </a:buClr>
              <a:buSzPct val="90000"/>
            </a:pPr>
            <a:r>
              <a:rPr lang="en-US" sz="1800" dirty="0"/>
              <a:t>Output graph (depth =2 BFS)</a:t>
            </a:r>
          </a:p>
        </p:txBody>
      </p:sp>
      <p:pic>
        <p:nvPicPr>
          <p:cNvPr id="16" name="Picture 15">
            <a:extLst>
              <a:ext uri="{FF2B5EF4-FFF2-40B4-BE49-F238E27FC236}">
                <a16:creationId xmlns:a16="http://schemas.microsoft.com/office/drawing/2014/main" id="{D1A88289-4214-4AA3-A451-84F03E219D3F}"/>
              </a:ext>
            </a:extLst>
          </p:cNvPr>
          <p:cNvPicPr>
            <a:picLocks noChangeAspect="1"/>
          </p:cNvPicPr>
          <p:nvPr/>
        </p:nvPicPr>
        <p:blipFill>
          <a:blip r:embed="rId4"/>
          <a:stretch>
            <a:fillRect/>
          </a:stretch>
        </p:blipFill>
        <p:spPr>
          <a:xfrm>
            <a:off x="3327984" y="2876550"/>
            <a:ext cx="1471810" cy="1459230"/>
          </a:xfrm>
          <a:prstGeom prst="rect">
            <a:avLst/>
          </a:prstGeom>
        </p:spPr>
      </p:pic>
    </p:spTree>
    <p:extLst>
      <p:ext uri="{BB962C8B-B14F-4D97-AF65-F5344CB8AC3E}">
        <p14:creationId xmlns:p14="http://schemas.microsoft.com/office/powerpoint/2010/main" val="260223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2F57-CD01-4E96-B77E-ECA8216EC044}"/>
              </a:ext>
            </a:extLst>
          </p:cNvPr>
          <p:cNvSpPr>
            <a:spLocks noGrp="1"/>
          </p:cNvSpPr>
          <p:nvPr>
            <p:ph type="title"/>
          </p:nvPr>
        </p:nvSpPr>
        <p:spPr/>
        <p:txBody>
          <a:bodyPr/>
          <a:lstStyle/>
          <a:p>
            <a:r>
              <a:rPr lang="en-US" dirty="0"/>
              <a:t>Solution for Recursion = Message Passing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F50884-76E9-4D49-B74D-64612AEEF0F9}"/>
                  </a:ext>
                </a:extLst>
              </p:cNvPr>
              <p:cNvSpPr>
                <a:spLocks noGrp="1"/>
              </p:cNvSpPr>
              <p:nvPr>
                <p:ph idx="1"/>
              </p:nvPr>
            </p:nvSpPr>
            <p:spPr>
              <a:xfrm>
                <a:off x="478369" y="1213308"/>
                <a:ext cx="5322991" cy="5044907"/>
              </a:xfrm>
            </p:spPr>
            <p:txBody>
              <a:bodyPr/>
              <a:lstStyle/>
              <a:p>
                <a:r>
                  <a:rPr lang="en-US" dirty="0"/>
                  <a:t>Every node has its own embedding at every layer</a:t>
                </a:r>
              </a:p>
              <a:p>
                <a:r>
                  <a:rPr lang="en-US" dirty="0"/>
                  <a:t>Each layer is how deep we go in the network</a:t>
                </a:r>
              </a:p>
              <a:p>
                <a:r>
                  <a:rPr lang="en-US" dirty="0"/>
                  <a:t>Input feature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oMath>
                </a14:m>
                <a:r>
                  <a:rPr lang="en-US" dirty="0"/>
                  <a:t> has layer K embeddings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r>
                          <a:rPr lang="en-US" b="0" i="1" smtClean="0">
                            <a:latin typeface="Cambria Math" panose="02040503050406030204" pitchFamily="18" charset="0"/>
                          </a:rPr>
                          <m:t>𝑘</m:t>
                        </m:r>
                      </m:sup>
                    </m:sSubSup>
                  </m:oMath>
                </a14:m>
                <a:endParaRPr lang="en-US" dirty="0"/>
              </a:p>
              <a:p>
                <a:r>
                  <a:rPr lang="en-US" dirty="0"/>
                  <a:t>Layer-0 has the features of each node</a:t>
                </a:r>
              </a:p>
              <a:p>
                <a:endParaRPr lang="en-US" dirty="0"/>
              </a:p>
              <a:p>
                <a14:m>
                  <m:oMath xmlns:m="http://schemas.openxmlformats.org/officeDocument/2006/math">
                    <m:r>
                      <a:rPr lang="en-US" i="1" dirty="0" smtClean="0">
                        <a:latin typeface="Cambria Math" panose="02040503050406030204" pitchFamily="18" charset="0"/>
                      </a:rPr>
                      <m:t>𝐴𝐺𝐺</m:t>
                    </m:r>
                  </m:oMath>
                </a14:m>
                <a:r>
                  <a:rPr lang="en-US" dirty="0"/>
                  <a:t> = aggregation function</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𝑘</m:t>
                        </m:r>
                      </m:sub>
                    </m:sSub>
                  </m:oMath>
                </a14:m>
                <a:r>
                  <a:rPr lang="en-US" dirty="0"/>
                  <a:t>= network self-embedding embedding</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oMath>
                </a14:m>
                <a:r>
                  <a:rPr lang="en-US" b="0" i="0" dirty="0">
                    <a:latin typeface="+mj-lt"/>
                  </a:rPr>
                  <a:t>= network 1</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oMath>
                </a14:m>
                <a:r>
                  <a:rPr lang="en-US" b="0" i="0" dirty="0">
                    <a:latin typeface="+mj-lt"/>
                  </a:rPr>
                  <a:t>= network </a:t>
                </a:r>
                <a:r>
                  <a:rPr lang="en-US" dirty="0">
                    <a:latin typeface="+mj-lt"/>
                  </a:rPr>
                  <a:t>2</a:t>
                </a:r>
                <a:endParaRPr lang="en-US" b="0" i="1" dirty="0">
                  <a:latin typeface="Cambria Math" panose="02040503050406030204" pitchFamily="18" charset="0"/>
                </a:endParaRP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r>
                          <a:rPr lang="en-US" b="0" i="1" smtClean="0">
                            <a:latin typeface="Cambria Math" panose="02040503050406030204" pitchFamily="18" charset="0"/>
                          </a:rPr>
                          <m:t>𝑘</m:t>
                        </m:r>
                      </m:sup>
                    </m:sSubSup>
                  </m:oMath>
                </a14:m>
                <a:r>
                  <a:rPr lang="en-US" dirty="0"/>
                  <a:t>= computed representations</a:t>
                </a:r>
              </a:p>
            </p:txBody>
          </p:sp>
        </mc:Choice>
        <mc:Fallback xmlns="">
          <p:sp>
            <p:nvSpPr>
              <p:cNvPr id="3" name="Content Placeholder 2">
                <a:extLst>
                  <a:ext uri="{FF2B5EF4-FFF2-40B4-BE49-F238E27FC236}">
                    <a16:creationId xmlns:a16="http://schemas.microsoft.com/office/drawing/2014/main" id="{8AF50884-76E9-4D49-B74D-64612AEEF0F9}"/>
                  </a:ext>
                </a:extLst>
              </p:cNvPr>
              <p:cNvSpPr>
                <a:spLocks noGrp="1" noRot="1" noChangeAspect="1" noMove="1" noResize="1" noEditPoints="1" noAdjustHandles="1" noChangeArrowheads="1" noChangeShapeType="1" noTextEdit="1"/>
              </p:cNvSpPr>
              <p:nvPr>
                <p:ph idx="1"/>
              </p:nvPr>
            </p:nvSpPr>
            <p:spPr>
              <a:xfrm>
                <a:off x="478369" y="1213308"/>
                <a:ext cx="5322991" cy="5044907"/>
              </a:xfrm>
              <a:blipFill>
                <a:blip r:embed="rId3"/>
                <a:stretch>
                  <a:fillRect l="-2746" t="-1087" r="-2860" b="-18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E7B70E-63C8-4B2D-A046-09EF5199F476}"/>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a:extLst>
              <a:ext uri="{FF2B5EF4-FFF2-40B4-BE49-F238E27FC236}">
                <a16:creationId xmlns:a16="http://schemas.microsoft.com/office/drawing/2014/main" id="{89E3BEAA-E8B0-4C24-889A-DFEEF66169B1}"/>
              </a:ext>
            </a:extLst>
          </p:cNvPr>
          <p:cNvPicPr>
            <a:picLocks noChangeAspect="1"/>
          </p:cNvPicPr>
          <p:nvPr/>
        </p:nvPicPr>
        <p:blipFill>
          <a:blip r:embed="rId4"/>
          <a:stretch>
            <a:fillRect/>
          </a:stretch>
        </p:blipFill>
        <p:spPr>
          <a:xfrm>
            <a:off x="6096000" y="900741"/>
            <a:ext cx="5855753" cy="5813258"/>
          </a:xfrm>
          <a:prstGeom prst="rect">
            <a:avLst/>
          </a:prstGeom>
        </p:spPr>
      </p:pic>
    </p:spTree>
    <p:extLst>
      <p:ext uri="{BB962C8B-B14F-4D97-AF65-F5344CB8AC3E}">
        <p14:creationId xmlns:p14="http://schemas.microsoft.com/office/powerpoint/2010/main" val="3464866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580A-52D3-4B62-987F-128D74FECA76}"/>
              </a:ext>
            </a:extLst>
          </p:cNvPr>
          <p:cNvSpPr>
            <a:spLocks noGrp="1"/>
          </p:cNvSpPr>
          <p:nvPr>
            <p:ph type="title"/>
          </p:nvPr>
        </p:nvSpPr>
        <p:spPr/>
        <p:txBody>
          <a:bodyPr/>
          <a:lstStyle/>
          <a:p>
            <a:r>
              <a:rPr lang="en-US" dirty="0"/>
              <a:t>Scalability</a:t>
            </a:r>
          </a:p>
        </p:txBody>
      </p:sp>
      <p:sp>
        <p:nvSpPr>
          <p:cNvPr id="3" name="Content Placeholder 2">
            <a:extLst>
              <a:ext uri="{FF2B5EF4-FFF2-40B4-BE49-F238E27FC236}">
                <a16:creationId xmlns:a16="http://schemas.microsoft.com/office/drawing/2014/main" id="{39279600-79E0-4C78-B7F7-7721574FD8BA}"/>
              </a:ext>
            </a:extLst>
          </p:cNvPr>
          <p:cNvSpPr>
            <a:spLocks noGrp="1"/>
          </p:cNvSpPr>
          <p:nvPr>
            <p:ph idx="1"/>
          </p:nvPr>
        </p:nvSpPr>
        <p:spPr>
          <a:xfrm>
            <a:off x="478369" y="1213308"/>
            <a:ext cx="11473384" cy="4041106"/>
          </a:xfrm>
        </p:spPr>
        <p:txBody>
          <a:bodyPr/>
          <a:lstStyle/>
          <a:p>
            <a:r>
              <a:rPr lang="en-US" dirty="0"/>
              <a:t>Message Passing in GNN allows to scale because:</a:t>
            </a:r>
          </a:p>
          <a:p>
            <a:pPr marL="457200" indent="-457200">
              <a:buFont typeface="+mj-lt"/>
              <a:buAutoNum type="arabicPeriod"/>
            </a:pPr>
            <a:endParaRPr lang="en-US" dirty="0"/>
          </a:p>
          <a:p>
            <a:pPr marL="457200" indent="-457200">
              <a:buFont typeface="+mj-lt"/>
              <a:buAutoNum type="arabicPeriod"/>
            </a:pPr>
            <a:r>
              <a:rPr lang="en-US" dirty="0"/>
              <a:t>We do not depend on the number of nodes in graph, but the number of neurons that we decide to use to compute de embeddings at each layer.</a:t>
            </a:r>
          </a:p>
          <a:p>
            <a:pPr marL="457200" indent="-457200">
              <a:buFont typeface="+mj-lt"/>
              <a:buAutoNum type="arabicPeriod"/>
            </a:pPr>
            <a:endParaRPr lang="en-US" dirty="0"/>
          </a:p>
          <a:p>
            <a:pPr marL="457200" indent="-457200">
              <a:buFont typeface="+mj-lt"/>
              <a:buAutoNum type="arabicPeriod"/>
            </a:pPr>
            <a:r>
              <a:rPr lang="en-US" dirty="0"/>
              <a:t>We can limit the number of neurons because all these nodes share the same network at each layer</a:t>
            </a:r>
          </a:p>
          <a:p>
            <a:pPr marL="457200" indent="-457200">
              <a:buFont typeface="+mj-lt"/>
              <a:buAutoNum type="arabicPeriod"/>
            </a:pPr>
            <a:endParaRPr lang="en-US" dirty="0"/>
          </a:p>
          <a:p>
            <a:pPr marL="457200" indent="-457200">
              <a:buFont typeface="+mj-lt"/>
              <a:buAutoNum type="arabicPeriod"/>
            </a:pPr>
            <a:r>
              <a:rPr lang="en-US" dirty="0"/>
              <a:t>This is the scalability that we do not have in the standard methods like Node2Vec, for instance.</a:t>
            </a:r>
          </a:p>
        </p:txBody>
      </p:sp>
      <p:sp>
        <p:nvSpPr>
          <p:cNvPr id="4" name="Slide Number Placeholder 3">
            <a:extLst>
              <a:ext uri="{FF2B5EF4-FFF2-40B4-BE49-F238E27FC236}">
                <a16:creationId xmlns:a16="http://schemas.microsoft.com/office/drawing/2014/main" id="{C6328B7A-8B1E-473F-B0DA-F963CF1A420A}"/>
              </a:ext>
            </a:extLst>
          </p:cNvPr>
          <p:cNvSpPr>
            <a:spLocks noGrp="1"/>
          </p:cNvSpPr>
          <p:nvPr>
            <p:ph type="sldNum" sz="quarter" idx="12"/>
          </p:nvPr>
        </p:nvSpPr>
        <p:spPr/>
        <p:txBody>
          <a:bodyPr/>
          <a:lstStyle/>
          <a:p>
            <a:fld id="{81561042-0DC2-4A04-AA50-F6D44EB20EBA}" type="slidenum">
              <a:rPr lang="en-US" smtClean="0"/>
              <a:t>13</a:t>
            </a:fld>
            <a:endParaRPr lang="en-US"/>
          </a:p>
        </p:txBody>
      </p:sp>
    </p:spTree>
    <p:extLst>
      <p:ext uri="{BB962C8B-B14F-4D97-AF65-F5344CB8AC3E}">
        <p14:creationId xmlns:p14="http://schemas.microsoft.com/office/powerpoint/2010/main" val="38100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7BCD-D5C5-4A19-B24D-A4BD6D480373}"/>
              </a:ext>
            </a:extLst>
          </p:cNvPr>
          <p:cNvSpPr>
            <a:spLocks noGrp="1"/>
          </p:cNvSpPr>
          <p:nvPr>
            <p:ph type="title"/>
          </p:nvPr>
        </p:nvSpPr>
        <p:spPr/>
        <p:txBody>
          <a:bodyPr/>
          <a:lstStyle/>
          <a:p>
            <a:r>
              <a:rPr lang="en-US" dirty="0"/>
              <a:t>Inductive capability</a:t>
            </a:r>
          </a:p>
        </p:txBody>
      </p:sp>
      <p:sp>
        <p:nvSpPr>
          <p:cNvPr id="3" name="Content Placeholder 2">
            <a:extLst>
              <a:ext uri="{FF2B5EF4-FFF2-40B4-BE49-F238E27FC236}">
                <a16:creationId xmlns:a16="http://schemas.microsoft.com/office/drawing/2014/main" id="{7EC6E1A5-E6EB-4DD7-90AB-A2BAEA619C91}"/>
              </a:ext>
            </a:extLst>
          </p:cNvPr>
          <p:cNvSpPr>
            <a:spLocks noGrp="1"/>
          </p:cNvSpPr>
          <p:nvPr>
            <p:ph idx="1"/>
          </p:nvPr>
        </p:nvSpPr>
        <p:spPr>
          <a:xfrm>
            <a:off x="478369" y="1213308"/>
            <a:ext cx="11473384" cy="1206997"/>
          </a:xfrm>
        </p:spPr>
        <p:txBody>
          <a:bodyPr/>
          <a:lstStyle/>
          <a:p>
            <a:r>
              <a:rPr lang="en-US" dirty="0"/>
              <a:t>In many applications new nodes are constantly added to the graph</a:t>
            </a:r>
          </a:p>
          <a:p>
            <a:r>
              <a:rPr lang="en-US" dirty="0"/>
              <a:t>This would require constant retraining to update the embeddings</a:t>
            </a:r>
          </a:p>
          <a:p>
            <a:r>
              <a:rPr lang="en-US" dirty="0"/>
              <a:t>While this is difficult to do with traditional methods, GNN allows to retrain on the part affected</a:t>
            </a:r>
          </a:p>
        </p:txBody>
      </p:sp>
      <p:sp>
        <p:nvSpPr>
          <p:cNvPr id="4" name="Slide Number Placeholder 3">
            <a:extLst>
              <a:ext uri="{FF2B5EF4-FFF2-40B4-BE49-F238E27FC236}">
                <a16:creationId xmlns:a16="http://schemas.microsoft.com/office/drawing/2014/main" id="{285AD8CC-1B08-4DF0-93B4-52DF112DBE3C}"/>
              </a:ext>
            </a:extLst>
          </p:cNvPr>
          <p:cNvSpPr>
            <a:spLocks noGrp="1"/>
          </p:cNvSpPr>
          <p:nvPr>
            <p:ph type="sldNum" sz="quarter" idx="12"/>
          </p:nvPr>
        </p:nvSpPr>
        <p:spPr/>
        <p:txBody>
          <a:bodyPr/>
          <a:lstStyle/>
          <a:p>
            <a:fld id="{81561042-0DC2-4A04-AA50-F6D44EB20EBA}" type="slidenum">
              <a:rPr lang="en-US" smtClean="0"/>
              <a:t>14</a:t>
            </a:fld>
            <a:endParaRPr lang="en-US"/>
          </a:p>
        </p:txBody>
      </p:sp>
      <p:pic>
        <p:nvPicPr>
          <p:cNvPr id="6" name="Picture 5">
            <a:extLst>
              <a:ext uri="{FF2B5EF4-FFF2-40B4-BE49-F238E27FC236}">
                <a16:creationId xmlns:a16="http://schemas.microsoft.com/office/drawing/2014/main" id="{12832C47-98A6-49E5-A66C-6535058BE3F8}"/>
              </a:ext>
            </a:extLst>
          </p:cNvPr>
          <p:cNvPicPr>
            <a:picLocks noChangeAspect="1"/>
          </p:cNvPicPr>
          <p:nvPr/>
        </p:nvPicPr>
        <p:blipFill>
          <a:blip r:embed="rId2"/>
          <a:stretch>
            <a:fillRect/>
          </a:stretch>
        </p:blipFill>
        <p:spPr>
          <a:xfrm>
            <a:off x="371475" y="3232785"/>
            <a:ext cx="11449050" cy="3105150"/>
          </a:xfrm>
          <a:prstGeom prst="rect">
            <a:avLst/>
          </a:prstGeom>
        </p:spPr>
      </p:pic>
    </p:spTree>
    <p:extLst>
      <p:ext uri="{BB962C8B-B14F-4D97-AF65-F5344CB8AC3E}">
        <p14:creationId xmlns:p14="http://schemas.microsoft.com/office/powerpoint/2010/main" val="3478790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FE51-A58B-4B35-A1D5-CA68E72C997D}"/>
              </a:ext>
            </a:extLst>
          </p:cNvPr>
          <p:cNvSpPr>
            <a:spLocks noGrp="1"/>
          </p:cNvSpPr>
          <p:nvPr>
            <p:ph type="title"/>
          </p:nvPr>
        </p:nvSpPr>
        <p:spPr/>
        <p:txBody>
          <a:bodyPr/>
          <a:lstStyle/>
          <a:p>
            <a:r>
              <a:rPr lang="en-US" dirty="0"/>
              <a:t>Number of Layers in a GCN</a:t>
            </a:r>
          </a:p>
        </p:txBody>
      </p:sp>
      <p:sp>
        <p:nvSpPr>
          <p:cNvPr id="3" name="Content Placeholder 2">
            <a:extLst>
              <a:ext uri="{FF2B5EF4-FFF2-40B4-BE49-F238E27FC236}">
                <a16:creationId xmlns:a16="http://schemas.microsoft.com/office/drawing/2014/main" id="{9E189C95-D829-45E3-9611-55C2411DAEF3}"/>
              </a:ext>
            </a:extLst>
          </p:cNvPr>
          <p:cNvSpPr>
            <a:spLocks noGrp="1"/>
          </p:cNvSpPr>
          <p:nvPr>
            <p:ph idx="1"/>
          </p:nvPr>
        </p:nvSpPr>
        <p:spPr>
          <a:xfrm>
            <a:off x="478369" y="1213308"/>
            <a:ext cx="11473384" cy="3315267"/>
          </a:xfrm>
        </p:spPr>
        <p:txBody>
          <a:bodyPr/>
          <a:lstStyle/>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Each node can have on or multiple dimensions (depends on the features that we choose) </a:t>
            </a:r>
          </a:p>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In a 2 GCN layer, each node pull the information from their neighbors two times.</a:t>
            </a:r>
          </a:p>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The number of GCN layer tells how far the signal could travel. </a:t>
            </a:r>
          </a:p>
          <a:p>
            <a:pPr marL="527044" lvl="1"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In a 2 layer GCN, the signal travels to a maximum to a two hops from the node.</a:t>
            </a:r>
          </a:p>
          <a:p>
            <a:endParaRPr lang="en-US" dirty="0"/>
          </a:p>
        </p:txBody>
      </p:sp>
      <p:sp>
        <p:nvSpPr>
          <p:cNvPr id="4" name="Slide Number Placeholder 3">
            <a:extLst>
              <a:ext uri="{FF2B5EF4-FFF2-40B4-BE49-F238E27FC236}">
                <a16:creationId xmlns:a16="http://schemas.microsoft.com/office/drawing/2014/main" id="{704F51B6-3714-405C-8F0B-21EAAD05737D}"/>
              </a:ext>
            </a:extLst>
          </p:cNvPr>
          <p:cNvSpPr>
            <a:spLocks noGrp="1"/>
          </p:cNvSpPr>
          <p:nvPr>
            <p:ph type="sldNum" sz="quarter" idx="12"/>
          </p:nvPr>
        </p:nvSpPr>
        <p:spPr/>
        <p:txBody>
          <a:bodyPr/>
          <a:lstStyle/>
          <a:p>
            <a:fld id="{81561042-0DC2-4A04-AA50-F6D44EB20EBA}" type="slidenum">
              <a:rPr lang="en-US" smtClean="0"/>
              <a:t>15</a:t>
            </a:fld>
            <a:endParaRPr lang="en-US"/>
          </a:p>
        </p:txBody>
      </p:sp>
    </p:spTree>
    <p:extLst>
      <p:ext uri="{BB962C8B-B14F-4D97-AF65-F5344CB8AC3E}">
        <p14:creationId xmlns:p14="http://schemas.microsoft.com/office/powerpoint/2010/main" val="50320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7F34-4B76-442F-9463-6ADC3971336F}"/>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70F856EC-F62D-4A7A-BE75-E599E6D02A7F}"/>
              </a:ext>
            </a:extLst>
          </p:cNvPr>
          <p:cNvSpPr>
            <a:spLocks noGrp="1"/>
          </p:cNvSpPr>
          <p:nvPr>
            <p:ph idx="1"/>
          </p:nvPr>
        </p:nvSpPr>
        <p:spPr>
          <a:xfrm>
            <a:off x="478369" y="1213308"/>
            <a:ext cx="11473384" cy="1206997"/>
          </a:xfrm>
        </p:spPr>
        <p:txBody>
          <a:bodyPr/>
          <a:lstStyle/>
          <a:p>
            <a:pPr marL="457200" indent="-457200">
              <a:buFont typeface="+mj-lt"/>
              <a:buAutoNum type="arabicPeriod"/>
            </a:pPr>
            <a:r>
              <a:rPr lang="en-US" dirty="0"/>
              <a:t>Message propagation</a:t>
            </a:r>
          </a:p>
          <a:p>
            <a:pPr marL="457200" indent="-457200">
              <a:buFont typeface="+mj-lt"/>
              <a:buAutoNum type="arabicPeriod"/>
            </a:pPr>
            <a:r>
              <a:rPr lang="en-US" dirty="0"/>
              <a:t>Feature aggregation</a:t>
            </a:r>
          </a:p>
          <a:p>
            <a:pPr marL="457200" indent="-457200">
              <a:buFont typeface="+mj-lt"/>
              <a:buAutoNum type="arabicPeriod"/>
            </a:pPr>
            <a:r>
              <a:rPr lang="en-US" dirty="0" err="1"/>
              <a:t>Enconding</a:t>
            </a:r>
            <a:endParaRPr lang="en-US" dirty="0"/>
          </a:p>
        </p:txBody>
      </p:sp>
      <p:sp>
        <p:nvSpPr>
          <p:cNvPr id="4" name="Slide Number Placeholder 3">
            <a:extLst>
              <a:ext uri="{FF2B5EF4-FFF2-40B4-BE49-F238E27FC236}">
                <a16:creationId xmlns:a16="http://schemas.microsoft.com/office/drawing/2014/main" id="{7184EE66-6F4C-46B2-A467-5C9B529D5B64}"/>
              </a:ext>
            </a:extLst>
          </p:cNvPr>
          <p:cNvSpPr>
            <a:spLocks noGrp="1"/>
          </p:cNvSpPr>
          <p:nvPr>
            <p:ph type="sldNum" sz="quarter" idx="12"/>
          </p:nvPr>
        </p:nvSpPr>
        <p:spPr/>
        <p:txBody>
          <a:bodyPr/>
          <a:lstStyle/>
          <a:p>
            <a:fld id="{81561042-0DC2-4A04-AA50-F6D44EB20EBA}" type="slidenum">
              <a:rPr lang="en-US" smtClean="0"/>
              <a:t>16</a:t>
            </a:fld>
            <a:endParaRPr lang="en-US"/>
          </a:p>
        </p:txBody>
      </p:sp>
      <p:pic>
        <p:nvPicPr>
          <p:cNvPr id="3077" name="Picture 5" descr="Label Propagation &#10;= Label &#10;= (fraud) &#10;label smoothing &#10;GCN &#10;= Input Features &#10;US VN IR &#10;feature smoothing ">
            <a:extLst>
              <a:ext uri="{FF2B5EF4-FFF2-40B4-BE49-F238E27FC236}">
                <a16:creationId xmlns:a16="http://schemas.microsoft.com/office/drawing/2014/main" id="{1581F3FF-42C6-4BDE-A413-86A2919F0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8613" y="885462"/>
            <a:ext cx="48006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A827F41-3929-46F6-B9F5-62CB30946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9478" y="875937"/>
            <a:ext cx="2962275" cy="2219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rage( &#10;1.0 0.0 3.0 ">
            <a:extLst>
              <a:ext uri="{FF2B5EF4-FFF2-40B4-BE49-F238E27FC236}">
                <a16:creationId xmlns:a16="http://schemas.microsoft.com/office/drawing/2014/main" id="{D6E0FC59-B165-497B-B242-2E31D294B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174" y="3608730"/>
            <a:ext cx="3840895" cy="23802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verage( &#10;1.2 &#10;0.7 0.3 0.7 &#10;1.0 &#10;-0.9 &#10;0.0 &#10;3.0 ">
            <a:extLst>
              <a:ext uri="{FF2B5EF4-FFF2-40B4-BE49-F238E27FC236}">
                <a16:creationId xmlns:a16="http://schemas.microsoft.com/office/drawing/2014/main" id="{9C814443-02A3-4B79-8698-623C41B86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32634"/>
            <a:ext cx="4364648" cy="28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6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8EAC-8363-47B4-A2B2-D77C3277FAF2}"/>
              </a:ext>
            </a:extLst>
          </p:cNvPr>
          <p:cNvSpPr>
            <a:spLocks noGrp="1"/>
          </p:cNvSpPr>
          <p:nvPr>
            <p:ph type="title"/>
          </p:nvPr>
        </p:nvSpPr>
        <p:spPr/>
        <p:txBody>
          <a:bodyPr/>
          <a:lstStyle/>
          <a:p>
            <a:r>
              <a:rPr lang="en-US" dirty="0"/>
              <a:t>Relational GCN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84F3E-66B9-4B50-9FA6-46E943E65053}"/>
                  </a:ext>
                </a:extLst>
              </p:cNvPr>
              <p:cNvSpPr>
                <a:spLocks noGrp="1"/>
              </p:cNvSpPr>
              <p:nvPr>
                <p:ph idx="1"/>
              </p:nvPr>
            </p:nvSpPr>
            <p:spPr>
              <a:xfrm>
                <a:off x="478369" y="1213308"/>
                <a:ext cx="11473384" cy="5040226"/>
              </a:xfrm>
            </p:spPr>
            <p:txBody>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x-IV_mathan" sz="1800" i="1" smtClean="0">
                              <a:effectLst/>
                              <a:latin typeface="Cambria Math" panose="02040503050406030204" pitchFamily="18" charset="0"/>
                            </a:rPr>
                          </m:ctrlPr>
                        </m:sSubSupPr>
                        <m:e>
                          <m:r>
                            <a:rPr lang="x-IV_mathan" sz="1800" i="1">
                              <a:effectLst/>
                              <a:latin typeface="Cambria Math" panose="02040503050406030204" pitchFamily="18" charset="0"/>
                            </a:rPr>
                            <m:t>h</m:t>
                          </m:r>
                        </m:e>
                        <m:sub>
                          <m:r>
                            <a:rPr lang="x-IV_mathan" sz="1800">
                              <a:effectLst/>
                              <a:latin typeface="Cambria Math" panose="02040503050406030204" pitchFamily="18" charset="0"/>
                            </a:rPr>
                            <m:t>𝑖</m:t>
                          </m:r>
                        </m:sub>
                        <m:sup>
                          <m:r>
                            <a:rPr lang="x-IV_mathan" sz="1800">
                              <a:effectLst/>
                              <a:latin typeface="Cambria Math" panose="02040503050406030204" pitchFamily="18" charset="0"/>
                            </a:rPr>
                            <m:t>𝑙</m:t>
                          </m:r>
                          <m:r>
                            <a:rPr lang="x-IV_mathan" sz="1800">
                              <a:effectLst/>
                              <a:latin typeface="Cambria Math" panose="02040503050406030204" pitchFamily="18" charset="0"/>
                            </a:rPr>
                            <m:t>+1</m:t>
                          </m:r>
                        </m:sup>
                      </m:sSubSup>
                      <m:r>
                        <a:rPr lang="x-IV_mathan" sz="1800">
                          <a:effectLst/>
                          <a:latin typeface="Cambria Math" panose="02040503050406030204" pitchFamily="18" charset="0"/>
                        </a:rPr>
                        <m:t>=</m:t>
                      </m:r>
                      <m:r>
                        <a:rPr lang="x-IV_mathan" sz="1800">
                          <a:effectLst/>
                          <a:latin typeface="Cambria Math" panose="02040503050406030204" pitchFamily="18" charset="0"/>
                        </a:rPr>
                        <m:t>𝜎</m:t>
                      </m:r>
                      <m:d>
                        <m:dPr>
                          <m:ctrlPr>
                            <a:rPr lang="x-IV_mathan" sz="1800" i="1">
                              <a:effectLst/>
                              <a:latin typeface="Cambria Math" panose="02040503050406030204" pitchFamily="18" charset="0"/>
                            </a:rPr>
                          </m:ctrlPr>
                        </m:dPr>
                        <m:e>
                          <m:nary>
                            <m:naryPr>
                              <m:chr m:val="∑"/>
                              <m:supHide m:val="on"/>
                              <m:ctrlPr>
                                <a:rPr lang="x-IV_mathan" sz="1800" i="1">
                                  <a:effectLst/>
                                  <a:latin typeface="Cambria Math" panose="02040503050406030204" pitchFamily="18" charset="0"/>
                                </a:rPr>
                              </m:ctrlPr>
                            </m:naryPr>
                            <m:sub>
                              <m:r>
                                <a:rPr lang="x-IV_mathan" sz="1800">
                                  <a:effectLst/>
                                  <a:latin typeface="Cambria Math" panose="02040503050406030204" pitchFamily="18" charset="0"/>
                                </a:rPr>
                                <m:t>𝑗</m:t>
                              </m:r>
                              <m:r>
                                <a:rPr lang="x-IV_mathan" sz="1800">
                                  <a:effectLst/>
                                  <a:latin typeface="Cambria Math" panose="02040503050406030204" pitchFamily="18" charset="0"/>
                                </a:rPr>
                                <m:t>∈</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𝑁</m:t>
                                  </m:r>
                                </m:e>
                                <m:sub>
                                  <m:r>
                                    <a:rPr lang="x-IV_mathan" sz="1800">
                                      <a:effectLst/>
                                      <a:latin typeface="Cambria Math" panose="02040503050406030204" pitchFamily="18" charset="0"/>
                                    </a:rPr>
                                    <m:t>𝑖</m:t>
                                  </m:r>
                                </m:sub>
                              </m:sSub>
                            </m:sub>
                            <m:sup/>
                            <m:e>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1</m:t>
                                  </m:r>
                                </m:num>
                                <m:den>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𝑐</m:t>
                                      </m:r>
                                    </m:e>
                                    <m:sub>
                                      <m:r>
                                        <a:rPr lang="x-IV_mathan" sz="1800">
                                          <a:effectLst/>
                                          <a:latin typeface="Cambria Math" panose="02040503050406030204" pitchFamily="18" charset="0"/>
                                        </a:rPr>
                                        <m:t>𝑖𝑗</m:t>
                                      </m:r>
                                    </m:sub>
                                  </m:sSub>
                                </m:den>
                              </m:f>
                              <m:sSubSup>
                                <m:sSubSupPr>
                                  <m:ctrlPr>
                                    <a:rPr lang="x-IV_mathan" sz="1800" i="1">
                                      <a:effectLst/>
                                      <a:latin typeface="Cambria Math" panose="02040503050406030204" pitchFamily="18" charset="0"/>
                                    </a:rPr>
                                  </m:ctrlPr>
                                </m:sSubSupPr>
                                <m:e>
                                  <m:r>
                                    <a:rPr lang="x-IV_mathan" sz="1800" i="1">
                                      <a:effectLst/>
                                      <a:latin typeface="Cambria Math" panose="02040503050406030204" pitchFamily="18" charset="0"/>
                                    </a:rPr>
                                    <m:t>h</m:t>
                                  </m:r>
                                </m:e>
                                <m:sub>
                                  <m:r>
                                    <a:rPr lang="x-IV_mathan" sz="1800">
                                      <a:effectLst/>
                                      <a:latin typeface="Cambria Math" panose="02040503050406030204" pitchFamily="18" charset="0"/>
                                    </a:rPr>
                                    <m:t>𝑗</m:t>
                                  </m:r>
                                </m:sub>
                                <m:sup>
                                  <m:r>
                                    <a:rPr lang="x-IV_mathan" sz="1800">
                                      <a:effectLst/>
                                      <a:latin typeface="Cambria Math" panose="02040503050406030204" pitchFamily="18" charset="0"/>
                                    </a:rPr>
                                    <m:t>𝑙</m:t>
                                  </m:r>
                                </m:sup>
                              </m:sSubSup>
                              <m:sSup>
                                <m:sSupPr>
                                  <m:ctrlPr>
                                    <a:rPr lang="x-IV_mathan" sz="1800" i="1">
                                      <a:effectLst/>
                                      <a:latin typeface="Cambria Math" panose="02040503050406030204" pitchFamily="18" charset="0"/>
                                    </a:rPr>
                                  </m:ctrlPr>
                                </m:sSupPr>
                                <m:e>
                                  <m:r>
                                    <a:rPr lang="x-IV_mathan" sz="1800">
                                      <a:effectLst/>
                                      <a:latin typeface="Cambria Math" panose="02040503050406030204" pitchFamily="18" charset="0"/>
                                    </a:rPr>
                                    <m:t>𝑊</m:t>
                                  </m:r>
                                </m:e>
                                <m:sup>
                                  <m:r>
                                    <a:rPr lang="x-IV_mathan" sz="1800">
                                      <a:effectLst/>
                                      <a:latin typeface="Cambria Math" panose="02040503050406030204" pitchFamily="18" charset="0"/>
                                    </a:rPr>
                                    <m:t>𝑙</m:t>
                                  </m:r>
                                </m:sup>
                              </m:sSup>
                            </m:e>
                          </m:nary>
                        </m:e>
                      </m:d>
                    </m:oMath>
                  </m:oMathPara>
                </a14:m>
                <a:endParaRPr lang="x-IV_mathan" sz="1800" dirty="0">
                  <a:effectLst/>
                  <a:latin typeface="Cambria Math" panose="02040503050406030204" pitchFamily="18" charset="0"/>
                </a:endParaRPr>
              </a:p>
              <a:p>
                <a:pPr marL="0" marR="0">
                  <a:spcBef>
                    <a:spcPts val="0"/>
                  </a:spcBef>
                  <a:spcAft>
                    <a:spcPts val="0"/>
                  </a:spcAft>
                </a:pPr>
                <a:r>
                  <a:rPr lang="x-IV_mathan" sz="2800" dirty="0">
                    <a:effectLst/>
                    <a:latin typeface="+mj-lt"/>
                  </a:rPr>
                  <a:t>, </a:t>
                </a:r>
                <a:r>
                  <a:rPr lang="x-IV_mathan" sz="2800" dirty="0">
                    <a:effectLst/>
                  </a:rPr>
                  <a:t>where:</a:t>
                </a:r>
              </a:p>
              <a:p>
                <a:pPr marL="0" marR="0">
                  <a:lnSpc>
                    <a:spcPct val="150000"/>
                  </a:lnSpc>
                  <a:spcBef>
                    <a:spcPts val="0"/>
                  </a:spcBef>
                  <a:spcAft>
                    <a:spcPts val="0"/>
                  </a:spcAft>
                </a:pPr>
                <a14:m>
                  <m:oMath xmlns:m="http://schemas.openxmlformats.org/officeDocument/2006/math">
                    <m:r>
                      <a:rPr lang="x-IV_mathan" sz="2800" smtClean="0">
                        <a:effectLst/>
                        <a:latin typeface="Cambria Math" panose="02040503050406030204" pitchFamily="18" charset="0"/>
                      </a:rPr>
                      <m:t>𝑙</m:t>
                    </m:r>
                  </m:oMath>
                </a14:m>
                <a:r>
                  <a:rPr lang="x-IV_mathan" sz="2800" dirty="0">
                    <a:effectLst/>
                  </a:rPr>
                  <a:t> is a layer</a:t>
                </a:r>
              </a:p>
              <a:p>
                <a:pPr marL="0" marR="0">
                  <a:lnSpc>
                    <a:spcPct val="150000"/>
                  </a:lnSpc>
                  <a:spcBef>
                    <a:spcPts val="0"/>
                  </a:spcBef>
                  <a:spcAft>
                    <a:spcPts val="0"/>
                  </a:spcAft>
                </a:pPr>
                <a14:m>
                  <m:oMath xmlns:m="http://schemas.openxmlformats.org/officeDocument/2006/math">
                    <m:r>
                      <a:rPr lang="x-IV_mathan" sz="2800" smtClean="0">
                        <a:effectLst/>
                        <a:latin typeface="Cambria Math" panose="02040503050406030204" pitchFamily="18" charset="0"/>
                      </a:rPr>
                      <m:t>𝜎</m:t>
                    </m:r>
                  </m:oMath>
                </a14:m>
                <a:r>
                  <a:rPr lang="x-IV_mathan" sz="2800" dirty="0">
                    <a:effectLst/>
                  </a:rPr>
                  <a:t> is the sigmoid function</a:t>
                </a:r>
              </a:p>
              <a:p>
                <a:pPr marL="0" marR="0">
                  <a:lnSpc>
                    <a:spcPct val="150000"/>
                  </a:lnSpc>
                  <a:spcBef>
                    <a:spcPts val="0"/>
                  </a:spcBef>
                  <a:spcAft>
                    <a:spcPts val="0"/>
                  </a:spcAft>
                </a:pPr>
                <a14:m>
                  <m:oMath xmlns:m="http://schemas.openxmlformats.org/officeDocument/2006/math">
                    <m:sSub>
                      <m:sSubPr>
                        <m:ctrlPr>
                          <a:rPr lang="x-IV_mathan" sz="2800" i="1" smtClean="0">
                            <a:effectLst/>
                            <a:latin typeface="Cambria Math" panose="02040503050406030204" pitchFamily="18" charset="0"/>
                          </a:rPr>
                        </m:ctrlPr>
                      </m:sSubPr>
                      <m:e>
                        <m:r>
                          <a:rPr lang="x-IV_mathan" sz="2800">
                            <a:effectLst/>
                            <a:latin typeface="Cambria Math" panose="02040503050406030204" pitchFamily="18" charset="0"/>
                          </a:rPr>
                          <m:t>𝑁</m:t>
                        </m:r>
                      </m:e>
                      <m:sub>
                        <m:r>
                          <a:rPr lang="x-IV_mathan" sz="2800">
                            <a:effectLst/>
                            <a:latin typeface="Cambria Math" panose="02040503050406030204" pitchFamily="18" charset="0"/>
                          </a:rPr>
                          <m:t>𝑖</m:t>
                        </m:r>
                      </m:sub>
                    </m:sSub>
                  </m:oMath>
                </a14:m>
                <a:r>
                  <a:rPr lang="x-IV_mathan" sz="2800" dirty="0">
                    <a:effectLst/>
                  </a:rPr>
                  <a:t>are the neighbors of node </a:t>
                </a:r>
                <a14:m>
                  <m:oMath xmlns:m="http://schemas.openxmlformats.org/officeDocument/2006/math">
                    <m:r>
                      <a:rPr lang="x-IV_mathan" sz="2800" smtClean="0">
                        <a:effectLst/>
                        <a:latin typeface="Cambria Math" panose="02040503050406030204" pitchFamily="18" charset="0"/>
                      </a:rPr>
                      <m:t>𝑖</m:t>
                    </m:r>
                  </m:oMath>
                </a14:m>
                <a:endParaRPr lang="x-IV_mathan" sz="2800" dirty="0">
                  <a:effectLst/>
                </a:endParaRPr>
              </a:p>
              <a:p>
                <a:pPr marL="0" marR="0">
                  <a:lnSpc>
                    <a:spcPct val="150000"/>
                  </a:lnSpc>
                  <a:spcBef>
                    <a:spcPts val="0"/>
                  </a:spcBef>
                  <a:spcAft>
                    <a:spcPts val="0"/>
                  </a:spcAft>
                </a:pPr>
                <a14:m>
                  <m:oMath xmlns:m="http://schemas.openxmlformats.org/officeDocument/2006/math">
                    <m:sSub>
                      <m:sSubPr>
                        <m:ctrlPr>
                          <a:rPr lang="x-IV_mathan" sz="2800" i="1" smtClean="0">
                            <a:effectLst/>
                            <a:latin typeface="Cambria Math" panose="02040503050406030204" pitchFamily="18" charset="0"/>
                          </a:rPr>
                        </m:ctrlPr>
                      </m:sSubPr>
                      <m:e>
                        <m:r>
                          <a:rPr lang="x-IV_mathan" sz="2800">
                            <a:effectLst/>
                            <a:latin typeface="Cambria Math" panose="02040503050406030204" pitchFamily="18" charset="0"/>
                          </a:rPr>
                          <m:t>𝑐</m:t>
                        </m:r>
                      </m:e>
                      <m:sub>
                        <m:r>
                          <a:rPr lang="x-IV_mathan" sz="2800">
                            <a:effectLst/>
                            <a:latin typeface="Cambria Math" panose="02040503050406030204" pitchFamily="18" charset="0"/>
                          </a:rPr>
                          <m:t>𝑖𝑗</m:t>
                        </m:r>
                      </m:sub>
                    </m:sSub>
                  </m:oMath>
                </a14:m>
                <a:r>
                  <a:rPr lang="x-IV_mathan" sz="2800" dirty="0">
                    <a:effectLst/>
                  </a:rPr>
                  <a:t> is  normalizing constant</a:t>
                </a:r>
              </a:p>
              <a:p>
                <a:pPr marL="0" marR="0">
                  <a:lnSpc>
                    <a:spcPct val="150000"/>
                  </a:lnSpc>
                  <a:spcBef>
                    <a:spcPts val="0"/>
                  </a:spcBef>
                  <a:spcAft>
                    <a:spcPts val="0"/>
                  </a:spcAft>
                </a:pPr>
                <a14:m>
                  <m:oMath xmlns:m="http://schemas.openxmlformats.org/officeDocument/2006/math">
                    <m:sSup>
                      <m:sSupPr>
                        <m:ctrlPr>
                          <a:rPr lang="x-IV_mathan" sz="2800" i="1" smtClean="0">
                            <a:effectLst/>
                            <a:latin typeface="Cambria Math" panose="02040503050406030204" pitchFamily="18" charset="0"/>
                          </a:rPr>
                        </m:ctrlPr>
                      </m:sSupPr>
                      <m:e>
                        <m:r>
                          <a:rPr lang="x-IV_mathan" sz="2800" i="1">
                            <a:effectLst/>
                            <a:latin typeface="Cambria Math" panose="02040503050406030204" pitchFamily="18" charset="0"/>
                          </a:rPr>
                          <m:t>h</m:t>
                        </m:r>
                      </m:e>
                      <m:sup>
                        <m:r>
                          <a:rPr lang="x-IV_mathan" sz="2800">
                            <a:effectLst/>
                            <a:latin typeface="Cambria Math" panose="02040503050406030204" pitchFamily="18" charset="0"/>
                          </a:rPr>
                          <m:t>𝑙</m:t>
                        </m:r>
                      </m:sup>
                    </m:sSup>
                  </m:oMath>
                </a14:m>
                <a:r>
                  <a:rPr lang="x-IV_mathan" sz="2800" dirty="0">
                    <a:effectLst/>
                  </a:rPr>
                  <a:t> is the value of the node in the previous layer</a:t>
                </a:r>
              </a:p>
              <a:p>
                <a:pPr marL="0" marR="0">
                  <a:lnSpc>
                    <a:spcPct val="150000"/>
                  </a:lnSpc>
                  <a:spcBef>
                    <a:spcPts val="0"/>
                  </a:spcBef>
                  <a:spcAft>
                    <a:spcPts val="0"/>
                  </a:spcAft>
                </a:pPr>
                <a14:m>
                  <m:oMath xmlns:m="http://schemas.openxmlformats.org/officeDocument/2006/math">
                    <m:sSup>
                      <m:sSupPr>
                        <m:ctrlPr>
                          <a:rPr lang="x-IV_mathan" sz="2800" i="1" smtClean="0">
                            <a:effectLst/>
                            <a:latin typeface="Cambria Math" panose="02040503050406030204" pitchFamily="18" charset="0"/>
                          </a:rPr>
                        </m:ctrlPr>
                      </m:sSupPr>
                      <m:e>
                        <m:r>
                          <a:rPr lang="x-IV_mathan" sz="2800">
                            <a:effectLst/>
                            <a:latin typeface="Cambria Math" panose="02040503050406030204" pitchFamily="18" charset="0"/>
                          </a:rPr>
                          <m:t>𝑊</m:t>
                        </m:r>
                      </m:e>
                      <m:sup>
                        <m:r>
                          <a:rPr lang="x-IV_mathan" sz="2800">
                            <a:effectLst/>
                            <a:latin typeface="Cambria Math" panose="02040503050406030204" pitchFamily="18" charset="0"/>
                          </a:rPr>
                          <m:t>𝑙</m:t>
                        </m:r>
                      </m:sup>
                    </m:sSup>
                  </m:oMath>
                </a14:m>
                <a:r>
                  <a:rPr lang="x-IV_mathan" sz="2800" dirty="0">
                    <a:effectLst/>
                  </a:rPr>
                  <a:t> is a linear projection matrix for layer </a:t>
                </a:r>
                <a14:m>
                  <m:oMath xmlns:m="http://schemas.openxmlformats.org/officeDocument/2006/math">
                    <m:r>
                      <a:rPr lang="x-IV_mathan" sz="2800" smtClean="0">
                        <a:effectLst/>
                        <a:latin typeface="Cambria Math" panose="02040503050406030204" pitchFamily="18" charset="0"/>
                      </a:rPr>
                      <m:t>𝑙</m:t>
                    </m:r>
                  </m:oMath>
                </a14:m>
                <a:endParaRPr lang="x-IV_mathan" sz="2800" dirty="0">
                  <a:effectLst/>
                </a:endParaRPr>
              </a:p>
              <a:p>
                <a:endParaRPr lang="en-US" dirty="0"/>
              </a:p>
            </p:txBody>
          </p:sp>
        </mc:Choice>
        <mc:Fallback xmlns="">
          <p:sp>
            <p:nvSpPr>
              <p:cNvPr id="3" name="Content Placeholder 2">
                <a:extLst>
                  <a:ext uri="{FF2B5EF4-FFF2-40B4-BE49-F238E27FC236}">
                    <a16:creationId xmlns:a16="http://schemas.microsoft.com/office/drawing/2014/main" id="{17F84F3E-66B9-4B50-9FA6-46E943E65053}"/>
                  </a:ext>
                </a:extLst>
              </p:cNvPr>
              <p:cNvSpPr>
                <a:spLocks noGrp="1" noRot="1" noChangeAspect="1" noMove="1" noResize="1" noEditPoints="1" noAdjustHandles="1" noChangeArrowheads="1" noChangeShapeType="1" noTextEdit="1"/>
              </p:cNvSpPr>
              <p:nvPr>
                <p:ph idx="1"/>
              </p:nvPr>
            </p:nvSpPr>
            <p:spPr>
              <a:xfrm>
                <a:off x="478369" y="1213308"/>
                <a:ext cx="11473384" cy="5040226"/>
              </a:xfrm>
              <a:blipFill>
                <a:blip r:embed="rId2"/>
                <a:stretch>
                  <a:fillRect l="-1859" t="-253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16B0E0-6E80-44B7-A1DA-C7245D566739}"/>
              </a:ext>
            </a:extLst>
          </p:cNvPr>
          <p:cNvSpPr>
            <a:spLocks noGrp="1"/>
          </p:cNvSpPr>
          <p:nvPr>
            <p:ph type="sldNum" sz="quarter" idx="12"/>
          </p:nvPr>
        </p:nvSpPr>
        <p:spPr/>
        <p:txBody>
          <a:bodyPr/>
          <a:lstStyle/>
          <a:p>
            <a:fld id="{81561042-0DC2-4A04-AA50-F6D44EB20EBA}" type="slidenum">
              <a:rPr lang="en-US" smtClean="0"/>
              <a:t>17</a:t>
            </a:fld>
            <a:endParaRPr lang="en-US"/>
          </a:p>
        </p:txBody>
      </p:sp>
    </p:spTree>
    <p:extLst>
      <p:ext uri="{BB962C8B-B14F-4D97-AF65-F5344CB8AC3E}">
        <p14:creationId xmlns:p14="http://schemas.microsoft.com/office/powerpoint/2010/main" val="283066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2725-A409-49AC-BB1A-C49AD91532DB}"/>
              </a:ext>
            </a:extLst>
          </p:cNvPr>
          <p:cNvSpPr>
            <a:spLocks noGrp="1"/>
          </p:cNvSpPr>
          <p:nvPr>
            <p:ph type="ctrTitle"/>
          </p:nvPr>
        </p:nvSpPr>
        <p:spPr>
          <a:xfrm>
            <a:off x="478368" y="4656578"/>
            <a:ext cx="11228913" cy="1001364"/>
          </a:xfrm>
          <a:noFill/>
        </p:spPr>
        <p:txBody>
          <a:bodyPr/>
          <a:lstStyle/>
          <a:p>
            <a:r>
              <a:rPr lang="en-US" dirty="0"/>
              <a:t>Quick Math background based on Message Passing</a:t>
            </a:r>
          </a:p>
        </p:txBody>
      </p:sp>
      <p:sp>
        <p:nvSpPr>
          <p:cNvPr id="4" name="Slide Number Placeholder 3">
            <a:extLst>
              <a:ext uri="{FF2B5EF4-FFF2-40B4-BE49-F238E27FC236}">
                <a16:creationId xmlns:a16="http://schemas.microsoft.com/office/drawing/2014/main" id="{0CD412A8-D07E-4314-9F72-B4771077F1BD}"/>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18</a:t>
            </a:fld>
            <a:endParaRPr lang="en-US"/>
          </a:p>
        </p:txBody>
      </p:sp>
    </p:spTree>
    <p:extLst>
      <p:ext uri="{BB962C8B-B14F-4D97-AF65-F5344CB8AC3E}">
        <p14:creationId xmlns:p14="http://schemas.microsoft.com/office/powerpoint/2010/main" val="936915233"/>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Sum Operation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3438377"/>
              </a:xfrm>
            </p:spPr>
            <p:txBody>
              <a:bodyPr/>
              <a:lstStyle/>
              <a:p>
                <a:r>
                  <a:rPr lang="en-US" b="1" dirty="0"/>
                  <a:t>  </a:t>
                </a:r>
              </a:p>
              <a:p>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e>
                      </m:nary>
                    </m:oMath>
                  </m:oMathPara>
                </a14:m>
                <a:endParaRPr lang="en-US" dirty="0"/>
              </a:p>
              <a:p>
                <a:r>
                  <a:rPr lang="en-US" dirty="0"/>
                  <a:t>This allow to compute the aggregate feature representation of the </a:t>
                </a:r>
                <a:r>
                  <a:rPr lang="en-US" i="1" dirty="0" err="1"/>
                  <a:t>ith</a:t>
                </a:r>
                <a:r>
                  <a:rPr lang="en-US" dirty="0"/>
                  <a:t> node as vector-matrix product. Computationally, this weighted sum is obtained by using the Adjacency matrix to adjust or weight the features of a node by its he connectivity (edges or neighbors).</a:t>
                </a:r>
              </a:p>
              <a:p>
                <a:endParaRPr lang="en-US" dirty="0"/>
              </a:p>
              <a:p>
                <a:r>
                  <a:rPr lang="en-US" dirty="0"/>
                  <a:t>The contribution of the </a:t>
                </a:r>
                <a:r>
                  <a:rPr lang="en-US" i="1" dirty="0" err="1"/>
                  <a:t>jth</a:t>
                </a:r>
                <a:r>
                  <a:rPr lang="en-US" dirty="0"/>
                  <a:t> node in the feature aggregation depends on value of the </a:t>
                </a:r>
                <a:r>
                  <a:rPr lang="en-US" i="1" dirty="0" err="1"/>
                  <a:t>jth</a:t>
                </a:r>
                <a:r>
                  <a:rPr lang="en-US" dirty="0"/>
                  <a:t> column of the </a:t>
                </a:r>
                <a:r>
                  <a:rPr lang="en-US" i="1" dirty="0" err="1"/>
                  <a:t>ith</a:t>
                </a:r>
                <a:r>
                  <a:rPr lang="en-US" dirty="0"/>
                  <a:t> row of A. Because A is the adjacency matrix, if this value is 1, then the </a:t>
                </a:r>
                <a:r>
                  <a:rPr lang="en-US" i="1" dirty="0" err="1"/>
                  <a:t>jth</a:t>
                </a:r>
                <a:r>
                  <a:rPr lang="en-US" dirty="0"/>
                  <a:t> node is a neighbor of the </a:t>
                </a:r>
                <a:r>
                  <a:rPr lang="en-US" i="1" dirty="0" err="1"/>
                  <a:t>ith</a:t>
                </a:r>
                <a:r>
                  <a:rPr lang="en-US" dirty="0"/>
                  <a:t> node.</a:t>
                </a:r>
                <a:endParaRPr lang="en-US" b="1" dirty="0"/>
              </a:p>
            </p:txBody>
          </p:sp>
        </mc:Choice>
        <mc:Fallback>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3438377"/>
              </a:xfrm>
              <a:blipFill>
                <a:blip r:embed="rId3"/>
                <a:stretch>
                  <a:fillRect l="-1275" t="-27128" r="-1010" b="-33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19</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129540" y="4907281"/>
                <a:ext cx="4732020"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mj-lt"/>
                            </a:rPr>
                          </m:ctrlPr>
                        </m:dPr>
                        <m:e>
                          <m:m>
                            <m:mPr>
                              <m:mcs>
                                <m:mc>
                                  <m:mcPr>
                                    <m:count m:val="3"/>
                                    <m:mcJc m:val="center"/>
                                  </m:mcPr>
                                </m:mc>
                              </m:mcs>
                              <m:ctrlPr>
                                <a:rPr lang="en-US" sz="1600" i="1" smtClean="0">
                                  <a:latin typeface="+mj-lt"/>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b="0" i="1" smtClean="0">
                              <a:latin typeface="+mj-lt"/>
                            </a:rPr>
                          </m:ctrlPr>
                        </m:dPr>
                        <m:e>
                          <m:eqArr>
                            <m:eqArrPr>
                              <m:ctrlPr>
                                <a:rPr lang="en-US" sz="1600" b="0" i="1" smtClean="0">
                                  <a:solidFill>
                                    <a:srgbClr val="C00000"/>
                                  </a:solidFill>
                                  <a:latin typeface="+mj-lt"/>
                                </a:rPr>
                              </m:ctrlPr>
                            </m:eqArrPr>
                            <m:e>
                              <m:r>
                                <a:rPr lang="en-US" sz="1600" b="0" i="1" smtClean="0">
                                  <a:solidFill>
                                    <a:srgbClr val="C00000"/>
                                  </a:solidFill>
                                  <a:latin typeface="+mj-lt"/>
                                </a:rPr>
                                <m:t>3</m:t>
                              </m:r>
                            </m:e>
                            <m:e>
                              <m:r>
                                <a:rPr lang="en-US" sz="1600" b="0" i="1" smtClean="0">
                                  <a:solidFill>
                                    <a:srgbClr val="C00000"/>
                                  </a:solidFill>
                                  <a:latin typeface="+mj-lt"/>
                                </a:rPr>
                                <m:t>1</m:t>
                              </m:r>
                            </m:e>
                            <m:e>
                              <m:r>
                                <a:rPr lang="en-US" sz="1600" b="0" i="1" smtClean="0">
                                  <a:solidFill>
                                    <a:srgbClr val="C00000"/>
                                  </a:solidFill>
                                  <a:latin typeface="+mj-lt"/>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m:rPr>
                                      <m:brk m:alnAt="7"/>
                                    </m:rP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m:rPr>
                                      <m:brk m:alnAt="7"/>
                                    </m:rPr>
                                    <a:rPr lang="en-US" sz="1600" i="1">
                                      <a:solidFill>
                                        <a:srgbClr val="C00000"/>
                                      </a:solidFill>
                                      <a:latin typeface="Cambria Math" panose="02040503050406030204" pitchFamily="18" charset="0"/>
                                    </a:rPr>
                                    <m:t>3</m:t>
                                  </m:r>
                                </m:e>
                              </m:d>
                              <m:r>
                                <m:rPr>
                                  <m:brk m:alnAt="7"/>
                                </m:rPr>
                                <a:rPr lang="en-US" sz="1600" i="1">
                                  <a:solidFill>
                                    <a:srgbClr val="C00000"/>
                                  </a:solidFill>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𝟏</m:t>
                                  </m:r>
                                </m:e>
                              </m:d>
                              <m:d>
                                <m:dPr>
                                  <m:ctrlPr>
                                    <a:rPr lang="en-US" sz="1600" b="1" i="1">
                                      <a:solidFill>
                                        <a:srgbClr val="C00000"/>
                                      </a:solidFill>
                                      <a:latin typeface="Cambria Math" panose="02040503050406030204" pitchFamily="18" charset="0"/>
                                    </a:rPr>
                                  </m:ctrlPr>
                                </m:dPr>
                                <m:e>
                                  <m:r>
                                    <a:rPr lang="en-US" sz="1600" b="1" i="1">
                                      <a:solidFill>
                                        <a:srgbClr val="C00000"/>
                                      </a:solidFill>
                                      <a:latin typeface="Cambria Math" panose="02040503050406030204" pitchFamily="18" charset="0"/>
                                    </a:rPr>
                                    <m:t>𝟏</m:t>
                                  </m:r>
                                </m:e>
                              </m:d>
                              <m:r>
                                <a:rPr lang="en-US" sz="1600" b="1" i="1">
                                  <a:solidFill>
                                    <a:srgbClr val="C00000"/>
                                  </a:solidFill>
                                  <a:latin typeface="Cambria Math" panose="02040503050406030204" pitchFamily="18" charset="0"/>
                                </a:rPr>
                                <m:t>+</m:t>
                              </m:r>
                              <m:r>
                                <a:rPr lang="en-US" sz="1600" i="1">
                                  <a:latin typeface="Cambria Math" panose="02040503050406030204" pitchFamily="18" charset="0"/>
                                </a:rPr>
                                <m:t>(0)</m:t>
                              </m:r>
                              <m:r>
                                <a:rPr lang="en-US" sz="160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3</m:t>
                                  </m:r>
                                </m:e>
                              </m:d>
                              <m:r>
                                <a:rPr lang="en-US" sz="160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1</m:t>
                                  </m:r>
                                </m:e>
                              </m:d>
                              <m:r>
                                <a:rPr lang="en-US" sz="1600" i="1">
                                  <a:solidFill>
                                    <a:srgbClr val="C00000"/>
                                  </a:solidFill>
                                  <a:latin typeface="Cambria Math" panose="02040503050406030204" pitchFamily="18" charset="0"/>
                                </a:rPr>
                                <m:t>+</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solidFill>
                                    <a:srgbClr val="C00000"/>
                                  </a:solidFill>
                                  <a:latin typeface="Cambria Math" panose="02040503050406030204" pitchFamily="18" charset="0"/>
                                </a:rPr>
                                <m:t>𝟒</m:t>
                              </m:r>
                              <m:r>
                                <a:rPr lang="en-US" sz="1600" b="1" i="1">
                                  <a:solidFill>
                                    <a:srgbClr val="C00000"/>
                                  </a:solidFill>
                                  <a:latin typeface="Cambria Math" panose="02040503050406030204" pitchFamily="18" charset="0"/>
                                </a:rPr>
                                <m:t>)</m:t>
                              </m:r>
                            </m:e>
                            <m:e>
                              <m:d>
                                <m:dPr>
                                  <m:ctrlPr>
                                    <a:rPr lang="en-US" sz="1600" i="1">
                                      <a:latin typeface="Cambria Math" panose="02040503050406030204" pitchFamily="18" charset="0"/>
                                    </a:rPr>
                                  </m:ctrlPr>
                                </m:dPr>
                                <m:e>
                                  <m: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3</m:t>
                                  </m:r>
                                </m:e>
                              </m:d>
                              <m:r>
                                <a:rPr lang="en-US" sz="1600" i="1">
                                  <a:solidFill>
                                    <a:srgbClr val="C00000"/>
                                  </a:solidFill>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𝟏</m:t>
                                  </m:r>
                                </m:e>
                              </m:d>
                              <m:d>
                                <m:dPr>
                                  <m:ctrlPr>
                                    <a:rPr lang="en-US" sz="1600" b="1" i="1">
                                      <a:solidFill>
                                        <a:srgbClr val="C00000"/>
                                      </a:solidFill>
                                      <a:latin typeface="Cambria Math" panose="02040503050406030204" pitchFamily="18" charset="0"/>
                                    </a:rPr>
                                  </m:ctrlPr>
                                </m:dPr>
                                <m:e>
                                  <m:r>
                                    <a:rPr lang="en-US" sz="1600" b="1" i="1">
                                      <a:solidFill>
                                        <a:srgbClr val="C00000"/>
                                      </a:solidFill>
                                      <a:latin typeface="Cambria Math" panose="02040503050406030204" pitchFamily="18" charset="0"/>
                                    </a:rPr>
                                    <m:t>𝟏</m:t>
                                  </m:r>
                                </m:e>
                              </m:d>
                              <m:r>
                                <a:rPr lang="en-US" sz="1600" i="1">
                                  <a:solidFill>
                                    <a:srgbClr val="C00000"/>
                                  </a:solidFill>
                                  <a:latin typeface="Cambria Math" panose="02040503050406030204" pitchFamily="18" charset="0"/>
                                </a:rPr>
                                <m:t>+</m:t>
                              </m:r>
                              <m:r>
                                <a:rPr lang="en-US" sz="1600" i="1">
                                  <a:latin typeface="Cambria Math" panose="02040503050406030204" pitchFamily="18" charset="0"/>
                                </a:rPr>
                                <m:t>(0)</m:t>
                              </m:r>
                              <m:r>
                                <a:rPr lang="en-US" sz="160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m:t>
                              </m:r>
                            </m:e>
                            <m:e>
                              <m:r>
                                <a:rPr lang="en-US" sz="1600" b="0" i="1" smtClean="0">
                                  <a:latin typeface="Cambria Math" panose="02040503050406030204" pitchFamily="18" charset="0"/>
                                </a:rPr>
                                <m:t>7</m:t>
                              </m:r>
                            </m:e>
                            <m:e>
                              <m:r>
                                <a:rPr lang="en-US" sz="1600" b="0" i="1" smtClean="0">
                                  <a:latin typeface="Cambria Math" panose="02040503050406030204" pitchFamily="18" charset="0"/>
                                </a:rPr>
                                <m:t>1</m:t>
                              </m:r>
                            </m:e>
                          </m:eqArr>
                        </m:e>
                      </m:d>
                    </m:oMath>
                  </m:oMathPara>
                </a14:m>
                <a:endParaRPr lang="en-US" sz="1600" dirty="0">
                  <a:latin typeface="+mj-lt"/>
                </a:endParaRPr>
              </a:p>
            </p:txBody>
          </p:sp>
        </mc:Choice>
        <mc:Fallback>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129540" y="4907281"/>
                <a:ext cx="4732020"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6568440" y="4659769"/>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6583680" y="5344654"/>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7292342" y="4907281"/>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a:off x="6705600" y="4907281"/>
            <a:ext cx="15240" cy="4373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6817827" y="5118546"/>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6537960" y="5636673"/>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(1,7)</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7292342" y="5225417"/>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(3,1)</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6141720" y="4864158"/>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(4,1)</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7115389" y="5526974"/>
            <a:ext cx="3499485" cy="307777"/>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5" name="TextBox 24">
            <a:extLst>
              <a:ext uri="{FF2B5EF4-FFF2-40B4-BE49-F238E27FC236}">
                <a16:creationId xmlns:a16="http://schemas.microsoft.com/office/drawing/2014/main" id="{4B32C855-89B8-44BF-8B97-6F21D1332CF5}"/>
              </a:ext>
            </a:extLst>
          </p:cNvPr>
          <p:cNvSpPr txBox="1"/>
          <p:nvPr/>
        </p:nvSpPr>
        <p:spPr bwMode="gray">
          <a:xfrm>
            <a:off x="1884997" y="6067668"/>
            <a:ext cx="8422005" cy="646331"/>
          </a:xfrm>
          <a:prstGeom prst="rect">
            <a:avLst/>
          </a:prstGeom>
          <a:solidFill>
            <a:schemeClr val="accent3">
              <a:lumMod val="20000"/>
              <a:lumOff val="80000"/>
            </a:schemeClr>
          </a:solidFill>
        </p:spPr>
        <p:txBody>
          <a:bodyPr wrap="square">
            <a:spAutoFit/>
          </a:bodyPr>
          <a:lstStyle/>
          <a:p>
            <a:r>
              <a:rPr lang="en-US" dirty="0"/>
              <a:t>Hence, the contribution of each neighbor depends only on the connectivity specified in the adjacency matrix </a:t>
            </a:r>
            <a:r>
              <a:rPr lang="en-US" b="1" i="1" dirty="0"/>
              <a:t>A</a:t>
            </a:r>
            <a:endParaRPr lang="en-US" b="1" dirty="0"/>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613410" y="4642566"/>
            <a:ext cx="419314" cy="369332"/>
          </a:xfrm>
          <a:prstGeom prst="rect">
            <a:avLst/>
          </a:prstGeom>
          <a:noFill/>
        </p:spPr>
        <p:txBody>
          <a:bodyPr wrap="square">
            <a:spAutoFit/>
          </a:bodyPr>
          <a:lstStyle/>
          <a:p>
            <a:r>
              <a:rPr lang="en-US" b="1" i="1" dirty="0"/>
              <a:t>A</a:t>
            </a:r>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1238359" y="4625643"/>
            <a:ext cx="419314" cy="369332"/>
          </a:xfrm>
          <a:prstGeom prst="rect">
            <a:avLst/>
          </a:prstGeom>
          <a:noFill/>
        </p:spPr>
        <p:txBody>
          <a:bodyPr wrap="square">
            <a:spAutoFit/>
          </a:bodyPr>
          <a:lstStyle/>
          <a:p>
            <a:r>
              <a:rPr lang="en-US" b="1" i="1" dirty="0"/>
              <a:t>X</a:t>
            </a:r>
          </a:p>
        </p:txBody>
      </p:sp>
    </p:spTree>
    <p:extLst>
      <p:ext uri="{BB962C8B-B14F-4D97-AF65-F5344CB8AC3E}">
        <p14:creationId xmlns:p14="http://schemas.microsoft.com/office/powerpoint/2010/main" val="1819040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232624" y="1063679"/>
            <a:ext cx="6526316" cy="304698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i="0" dirty="0">
                <a:solidFill>
                  <a:srgbClr val="222222"/>
                </a:solidFill>
                <a:effectLst/>
                <a:latin typeface="+mj-lt"/>
              </a:rPr>
              <a:t>Metr</a:t>
            </a:r>
            <a:r>
              <a:rPr lang="en-US" sz="1600" dirty="0">
                <a:solidFill>
                  <a:srgbClr val="222222"/>
                </a:solidFill>
                <a:latin typeface="+mj-lt"/>
              </a:rPr>
              <a:t>ics</a:t>
            </a:r>
          </a:p>
          <a:p>
            <a:pPr marL="285750" indent="-285750">
              <a:lnSpc>
                <a:spcPct val="200000"/>
              </a:lnSpc>
              <a:buFont typeface="Arial" panose="020B0604020202020204" pitchFamily="34" charset="0"/>
              <a:buChar char="•"/>
            </a:pPr>
            <a:r>
              <a:rPr lang="en-US" sz="1600" dirty="0">
                <a:solidFill>
                  <a:srgbClr val="222222"/>
                </a:solidFill>
                <a:latin typeface="+mj-lt"/>
              </a:rPr>
              <a:t>Classification </a:t>
            </a:r>
          </a:p>
          <a:p>
            <a:pPr marL="285750" indent="-285750">
              <a:lnSpc>
                <a:spcPct val="200000"/>
              </a:lnSpc>
              <a:buFont typeface="Arial" panose="020B0604020202020204" pitchFamily="34" charset="0"/>
              <a:buChar char="•"/>
            </a:pPr>
            <a:r>
              <a:rPr lang="en-US" sz="1600" i="0" dirty="0">
                <a:solidFill>
                  <a:srgbClr val="222222"/>
                </a:solidFill>
                <a:effectLst/>
                <a:latin typeface="+mj-lt"/>
              </a:rPr>
              <a:t>Random Walk</a:t>
            </a:r>
          </a:p>
          <a:p>
            <a:pPr marL="285750" indent="-285750">
              <a:lnSpc>
                <a:spcPct val="200000"/>
              </a:lnSpc>
              <a:buFont typeface="Arial" panose="020B0604020202020204" pitchFamily="34" charset="0"/>
              <a:buChar char="•"/>
            </a:pPr>
            <a:r>
              <a:rPr lang="en-US" sz="1600" dirty="0">
                <a:solidFill>
                  <a:srgbClr val="222222"/>
                </a:solidFill>
                <a:latin typeface="+mj-lt"/>
              </a:rPr>
              <a:t>Node and Graphs Embeddings</a:t>
            </a:r>
          </a:p>
          <a:p>
            <a:pPr marL="285750" indent="-285750">
              <a:lnSpc>
                <a:spcPct val="200000"/>
              </a:lnSpc>
              <a:buFont typeface="Arial" panose="020B0604020202020204" pitchFamily="34" charset="0"/>
              <a:buChar char="•"/>
            </a:pPr>
            <a:r>
              <a:rPr lang="en-US" sz="1600" dirty="0">
                <a:solidFill>
                  <a:srgbClr val="222222"/>
                </a:solidFill>
                <a:latin typeface="+mj-lt"/>
              </a:rPr>
              <a:t>Graph Structure Learning</a:t>
            </a:r>
          </a:p>
          <a:p>
            <a:endParaRPr lang="en-US" sz="1600" b="0" i="0" dirty="0">
              <a:solidFill>
                <a:srgbClr val="222222"/>
              </a:solidFill>
              <a:effectLst/>
              <a:latin typeface="+mj-lt"/>
            </a:endParaRPr>
          </a:p>
          <a:p>
            <a:endParaRPr lang="en-US" sz="1600" b="1" dirty="0">
              <a:solidFill>
                <a:srgbClr val="222222"/>
              </a:solidFill>
              <a:latin typeface="+mj-lt"/>
            </a:endParaRPr>
          </a:p>
        </p:txBody>
      </p:sp>
      <p:sp>
        <p:nvSpPr>
          <p:cNvPr id="14" name="TextBox 13">
            <a:extLst>
              <a:ext uri="{FF2B5EF4-FFF2-40B4-BE49-F238E27FC236}">
                <a16:creationId xmlns:a16="http://schemas.microsoft.com/office/drawing/2014/main" id="{1B5C4236-853D-456E-A3C3-F5DE643AB7D5}"/>
              </a:ext>
            </a:extLst>
          </p:cNvPr>
          <p:cNvSpPr txBox="1"/>
          <p:nvPr/>
        </p:nvSpPr>
        <p:spPr bwMode="gray">
          <a:xfrm>
            <a:off x="518245" y="4474505"/>
            <a:ext cx="11047636" cy="861774"/>
          </a:xfrm>
          <a:prstGeom prst="rect">
            <a:avLst/>
          </a:prstGeom>
          <a:noFill/>
        </p:spPr>
        <p:txBody>
          <a:bodyPr wrap="square">
            <a:spAutoFit/>
          </a:bodyPr>
          <a:lstStyle/>
          <a:p>
            <a:r>
              <a:rPr lang="en-US" b="1" dirty="0"/>
              <a:t>Why do we need Graph Neural Networks?</a:t>
            </a:r>
          </a:p>
          <a:p>
            <a:r>
              <a:rPr lang="en-US" sz="1600" dirty="0"/>
              <a:t>We need a way to scale without having to make large random walks in the graph</a:t>
            </a:r>
          </a:p>
          <a:p>
            <a:endParaRPr lang="en-US" sz="1600" dirty="0"/>
          </a:p>
        </p:txBody>
      </p:sp>
    </p:spTree>
    <p:extLst>
      <p:ext uri="{BB962C8B-B14F-4D97-AF65-F5344CB8AC3E}">
        <p14:creationId xmlns:p14="http://schemas.microsoft.com/office/powerpoint/2010/main" val="262492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Average Operation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4872872"/>
              </a:xfrm>
            </p:spPr>
            <p:txBody>
              <a:bodyPr/>
              <a:lstStyle/>
              <a:p>
                <a:r>
                  <a:rPr lang="en-US" b="1" dirty="0"/>
                  <a:t>  </a:t>
                </a:r>
                <a14:m>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−1</m:t>
                            </m:r>
                          </m:sup>
                        </m:sSup>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𝑘</m:t>
                            </m:r>
                          </m:sub>
                          <m:sup>
                            <m:r>
                              <a:rPr lang="en-US" b="0" i="1" dirty="0" smtClean="0">
                                <a:latin typeface="Cambria Math" panose="02040503050406030204" pitchFamily="18" charset="0"/>
                              </a:rPr>
                              <m:t>−1</m:t>
                            </m:r>
                          </m:sup>
                        </m:sSubSup>
                      </m:e>
                    </m:nary>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e>
                    </m:nary>
                    <m:r>
                      <a:rPr lang="en-US" b="0" i="1" dirty="0" smtClean="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𝑁</m:t>
                        </m:r>
                      </m:sub>
                      <m:sup/>
                      <m:e>
                        <m:f>
                          <m:fPr>
                            <m:ctrlPr>
                              <a:rPr lang="en-US"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sub>
                            </m:sSub>
                          </m:num>
                          <m:den>
                            <m:sSubSup>
                              <m:sSubSupPr>
                                <m:ctrlPr>
                                  <a:rPr lang="en-US" i="1" dirty="0">
                                    <a:latin typeface="Cambria Math" panose="02040503050406030204" pitchFamily="18" charset="0"/>
                                  </a:rPr>
                                </m:ctrlPr>
                              </m:sSubSupPr>
                              <m:e>
                                <m:r>
                                  <a:rPr lang="en-US" i="1" dirty="0">
                                    <a:latin typeface="Cambria Math" panose="02040503050406030204" pitchFamily="18" charset="0"/>
                                  </a:rPr>
                                  <m:t>𝐷</m:t>
                                </m:r>
                              </m:e>
                              <m:sub>
                                <m:r>
                                  <a:rPr lang="en-US" i="1" dirty="0">
                                    <a:latin typeface="Cambria Math" panose="02040503050406030204" pitchFamily="18" charset="0"/>
                                  </a:rPr>
                                  <m:t>𝑖</m:t>
                                </m:r>
                                <m:r>
                                  <a:rPr lang="en-US" i="1" dirty="0">
                                    <a:latin typeface="Cambria Math" panose="02040503050406030204" pitchFamily="18" charset="0"/>
                                  </a:rPr>
                                  <m:t>,</m:t>
                                </m:r>
                                <m:r>
                                  <a:rPr lang="en-US" b="0" i="1" dirty="0" smtClean="0">
                                    <a:latin typeface="Cambria Math" panose="02040503050406030204" pitchFamily="18" charset="0"/>
                                  </a:rPr>
                                  <m:t>𝑖</m:t>
                                </m:r>
                              </m:sub>
                              <m:sup>
                                <m:r>
                                  <a:rPr lang="en-US" b="0" i="1" dirty="0" smtClean="0">
                                    <a:latin typeface="Cambria Math" panose="02040503050406030204" pitchFamily="18" charset="0"/>
                                  </a:rPr>
                                  <m:t> </m:t>
                                </m:r>
                              </m:sup>
                            </m:sSubSup>
                          </m:den>
                        </m:f>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𝑗</m:t>
                            </m:r>
                          </m:sub>
                        </m:sSub>
                      </m:e>
                    </m:nary>
                  </m:oMath>
                </a14:m>
                <a:r>
                  <a:rPr lang="en-US" dirty="0"/>
                  <a:t> </a:t>
                </a:r>
              </a:p>
              <a:p>
                <a:r>
                  <a:rPr lang="en-US" sz="1800" dirty="0"/>
                  <a:t>Where D is a diagonal matrix called the degree matrix, which has in its diagonal the degree of each node and zero in all other positions outside the diagonal. The inverse of D is still a diagonal matrix. This allow to remove first summation over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𝐷</m:t>
                        </m:r>
                      </m:e>
                      <m:sub>
                        <m:r>
                          <a:rPr lang="en-US" sz="180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𝑘</m:t>
                        </m:r>
                      </m:sub>
                    </m:sSub>
                    <m:r>
                      <a:rPr lang="en-US" sz="1800" i="1" dirty="0">
                        <a:latin typeface="Cambria Math" panose="02040503050406030204" pitchFamily="18" charset="0"/>
                      </a:rPr>
                      <m:t> </m:t>
                    </m:r>
                  </m:oMath>
                </a14:m>
                <a:r>
                  <a:rPr lang="en-US" sz="1800" dirty="0"/>
                  <a:t>and use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𝐷</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𝑖</m:t>
                        </m:r>
                      </m:sub>
                    </m:sSub>
                  </m:oMath>
                </a14:m>
                <a:r>
                  <a:rPr lang="en-US" sz="1800" dirty="0"/>
                  <a:t>.</a:t>
                </a:r>
              </a:p>
              <a:p>
                <a:r>
                  <a:rPr lang="en-US" sz="1800" dirty="0"/>
                  <a:t>When we divide the Adjacency matrix A by the degree matrix D, we obtaining an average of the connections for each node, for example, if a node </a:t>
                </a:r>
                <a:r>
                  <a:rPr lang="en-US" sz="1800" dirty="0" err="1"/>
                  <a:t>i</a:t>
                </a:r>
                <a:r>
                  <a:rPr lang="en-US" sz="1800" dirty="0"/>
                  <a:t> has two connections, then it will get 0.5 in for each of the edges (or position in the A matrix). Hence, now we are multiplying the features by this averaged connection. The consequence is that neighbor nodes contribute individually (larger weight) to the aggregated feature of less connected nodes than of higher connect ones.</a:t>
                </a:r>
              </a:p>
              <a:p>
                <a:r>
                  <a:rPr lang="en-US" sz="1800" dirty="0"/>
                  <a:t>If one wants to include the features of the node itself, one can simply add 1 to the diagonal of the adjacency matrix A. Computationally this can be achieved by adding the identity matrix to the adjacency matrix, i.e.,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𝐴</m:t>
                            </m:r>
                          </m:e>
                        </m:acc>
                      </m:e>
                      <m:sub>
                        <m:r>
                          <a:rPr lang="en-US" sz="1800" b="0" i="1" dirty="0" smtClean="0">
                            <a:latin typeface="Cambria Math" panose="02040503050406030204" pitchFamily="18" charset="0"/>
                          </a:rPr>
                          <m:t> </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𝐴</m:t>
                    </m:r>
                    <m:r>
                      <a:rPr lang="en-US" sz="1800" b="0" i="1" dirty="0" smtClean="0">
                        <a:latin typeface="Cambria Math" panose="02040503050406030204" pitchFamily="18" charset="0"/>
                      </a:rPr>
                      <m:t>+ </m:t>
                    </m:r>
                    <m:r>
                      <a:rPr lang="en-US" sz="1800" b="0" i="1" dirty="0" smtClean="0">
                        <a:latin typeface="Cambria Math" panose="02040503050406030204" pitchFamily="18" charset="0"/>
                      </a:rPr>
                      <m:t>𝐼</m:t>
                    </m:r>
                  </m:oMath>
                </a14:m>
                <a:endParaRPr lang="en-US" sz="1800" dirty="0"/>
              </a:p>
              <a:p>
                <a:r>
                  <a:rPr lang="en-US" sz="1800" dirty="0"/>
                  <a:t> </a:t>
                </a:r>
              </a:p>
            </p:txBody>
          </p:sp>
        </mc:Choice>
        <mc:Fallback>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4872872"/>
              </a:xfrm>
              <a:blipFill>
                <a:blip r:embed="rId3"/>
                <a:stretch>
                  <a:fillRect l="-1275" t="-10638" r="-13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20</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157718" y="5776739"/>
                <a:ext cx="8427256"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mj-lt"/>
                            </a:rPr>
                          </m:ctrlPr>
                        </m:dPr>
                        <m:e>
                          <m:m>
                            <m:mPr>
                              <m:mcs>
                                <m:mc>
                                  <m:mcPr>
                                    <m:count m:val="3"/>
                                    <m:mcJc m:val="center"/>
                                  </m:mcPr>
                                </m:mc>
                              </m:mcs>
                              <m:ctrlPr>
                                <a:rPr lang="en-US" sz="1600" i="1" smtClean="0">
                                  <a:latin typeface="+mj-lt"/>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1/2</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b="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1</m:t>
                                    </m:r>
                                  </m:e>
                                  <m:e>
                                    <m:r>
                                      <a:rPr lang="en-US" sz="1600" i="1">
                                        <a:latin typeface="Cambria Math" panose="02040503050406030204" pitchFamily="18" charset="0"/>
                                      </a:rPr>
                                      <m:t>0</m:t>
                                    </m:r>
                                  </m:e>
                                  <m:e>
                                    <m:r>
                                      <a:rPr lang="en-US" sz="1600" i="1">
                                        <a:latin typeface="Cambria Math" panose="02040503050406030204" pitchFamily="18" charset="0"/>
                                      </a:rPr>
                                      <m:t>1</m:t>
                                    </m:r>
                                  </m:e>
                                </m:mr>
                                <m:mr>
                                  <m:e>
                                    <m:r>
                                      <a:rPr lang="en-US" sz="1600" i="1">
                                        <a:latin typeface="Cambria Math" panose="02040503050406030204" pitchFamily="18" charset="0"/>
                                      </a:rPr>
                                      <m:t>0</m:t>
                                    </m:r>
                                  </m:e>
                                  <m:e>
                                    <m:r>
                                      <a:rPr lang="en-US" sz="1600" i="1">
                                        <a:latin typeface="Cambria Math" panose="02040503050406030204" pitchFamily="18" charset="0"/>
                                      </a:rPr>
                                      <m:t>1</m:t>
                                    </m:r>
                                  </m:e>
                                  <m:e>
                                    <m:r>
                                      <a:rPr lang="en-US" sz="1600" i="1">
                                        <a:latin typeface="Cambria Math" panose="02040503050406030204" pitchFamily="18" charset="0"/>
                                      </a:rPr>
                                      <m:t>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i="1">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e>
                      </m:d>
                      <m:d>
                        <m:dPr>
                          <m:begChr m:val="["/>
                          <m:endChr m:val="]"/>
                          <m:ctrlPr>
                            <a:rPr lang="en-US" sz="1600" b="0" i="1" smtClean="0">
                              <a:latin typeface="+mj-lt"/>
                            </a:rPr>
                          </m:ctrlPr>
                        </m:dPr>
                        <m:e>
                          <m:eqArr>
                            <m:eqArrPr>
                              <m:ctrlPr>
                                <a:rPr lang="en-US" sz="1600" b="0" i="1" smtClean="0">
                                  <a:solidFill>
                                    <a:srgbClr val="C00000"/>
                                  </a:solidFill>
                                  <a:latin typeface="+mj-lt"/>
                                </a:rPr>
                              </m:ctrlPr>
                            </m:eqArrPr>
                            <m:e>
                              <m:r>
                                <a:rPr lang="en-US" sz="1600" b="0" i="1" smtClean="0">
                                  <a:solidFill>
                                    <a:srgbClr val="C00000"/>
                                  </a:solidFill>
                                  <a:latin typeface="+mj-lt"/>
                                </a:rPr>
                                <m:t>3</m:t>
                              </m:r>
                            </m:e>
                            <m:e>
                              <m:r>
                                <a:rPr lang="en-US" sz="1600" b="0" i="1" smtClean="0">
                                  <a:solidFill>
                                    <a:srgbClr val="C00000"/>
                                  </a:solidFill>
                                  <a:latin typeface="+mj-lt"/>
                                </a:rPr>
                                <m:t>1</m:t>
                              </m:r>
                            </m:e>
                            <m:e>
                              <m:r>
                                <a:rPr lang="en-US" sz="1600" b="0" i="1" smtClean="0">
                                  <a:solidFill>
                                    <a:srgbClr val="C00000"/>
                                  </a:solidFill>
                                  <a:latin typeface="+mj-lt"/>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a:rPr lang="en-US" sz="1600" b="0" i="1" smtClean="0">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m:rPr>
                                      <m:brk m:alnAt="7"/>
                                    </m:rPr>
                                    <a:rPr lang="en-US" sz="1600" b="0" i="1">
                                      <a:solidFill>
                                        <a:srgbClr val="C00000"/>
                                      </a:solidFill>
                                      <a:latin typeface="Cambria Math" panose="02040503050406030204" pitchFamily="18" charset="0"/>
                                    </a:rPr>
                                    <m:t>3</m:t>
                                  </m:r>
                                </m:e>
                              </m:d>
                              <m:r>
                                <m:rPr>
                                  <m:brk m:alnAt="7"/>
                                </m:rP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(0)</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1/2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(1</m:t>
                              </m:r>
                              <m:r>
                                <a:rPr lang="en-US" sz="1600" b="0" i="1" smtClean="0">
                                  <a:latin typeface="Cambria Math" panose="02040503050406030204" pitchFamily="18" charset="0"/>
                                </a:rPr>
                                <m:t>/2</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1</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4</m:t>
                              </m:r>
                            </m:e>
                            <m:e>
                              <m:r>
                                <a:rPr lang="en-US" sz="1600" b="0" i="1" smtClean="0">
                                  <a:latin typeface="Cambria Math" panose="02040503050406030204" pitchFamily="18" charset="0"/>
                                </a:rPr>
                                <m:t>4</m:t>
                              </m:r>
                            </m:e>
                            <m:e>
                              <m:r>
                                <a:rPr lang="en-US" sz="1600" b="0" i="1" smtClean="0">
                                  <a:latin typeface="Cambria Math" panose="02040503050406030204" pitchFamily="18" charset="0"/>
                                </a:rPr>
                                <m:t>5</m:t>
                              </m:r>
                            </m:e>
                          </m:eqArr>
                        </m:e>
                      </m:d>
                    </m:oMath>
                  </m:oMathPara>
                </a14:m>
                <a:endParaRPr lang="en-US" sz="1600" dirty="0">
                  <a:latin typeface="+mj-lt"/>
                </a:endParaRPr>
              </a:p>
            </p:txBody>
          </p:sp>
        </mc:Choice>
        <mc:Fallback>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157718" y="5776739"/>
                <a:ext cx="8427256"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8954884" y="5505510"/>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8922329" y="5992336"/>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9630991" y="5554963"/>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flipH="1">
            <a:off x="9059489" y="5753022"/>
            <a:ext cx="32555" cy="2393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9156476" y="5766228"/>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8876609" y="6284355"/>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(1,4)</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9630991" y="5873099"/>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(3,5)</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8480369" y="5511840"/>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(4,4)</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9285018" y="6110375"/>
            <a:ext cx="2001444"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2359276" y="5464397"/>
            <a:ext cx="419314" cy="369332"/>
          </a:xfrm>
          <a:prstGeom prst="rect">
            <a:avLst/>
          </a:prstGeom>
          <a:noFill/>
        </p:spPr>
        <p:txBody>
          <a:bodyPr wrap="square">
            <a:spAutoFit/>
          </a:bodyPr>
          <a:lstStyle/>
          <a:p>
            <a:r>
              <a:rPr lang="en-US" b="1" i="1" dirty="0"/>
              <a:t>A</a:t>
            </a:r>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4176706" y="5434905"/>
            <a:ext cx="419314" cy="369332"/>
          </a:xfrm>
          <a:prstGeom prst="rect">
            <a:avLst/>
          </a:prstGeom>
          <a:noFill/>
        </p:spPr>
        <p:txBody>
          <a:bodyPr wrap="square">
            <a:spAutoFit/>
          </a:bodyPr>
          <a:lstStyle/>
          <a:p>
            <a:r>
              <a:rPr lang="en-US" b="1" i="1" dirty="0"/>
              <a:t>X</a:t>
            </a:r>
          </a:p>
        </p:txBody>
      </p:sp>
      <p:sp>
        <p:nvSpPr>
          <p:cNvPr id="20" name="TextBox 19">
            <a:extLst>
              <a:ext uri="{FF2B5EF4-FFF2-40B4-BE49-F238E27FC236}">
                <a16:creationId xmlns:a16="http://schemas.microsoft.com/office/drawing/2014/main" id="{1B7528FB-6281-4C47-91A4-DF6DE5FBD79B}"/>
              </a:ext>
            </a:extLst>
          </p:cNvPr>
          <p:cNvSpPr txBox="1"/>
          <p:nvPr/>
        </p:nvSpPr>
        <p:spPr bwMode="gray">
          <a:xfrm>
            <a:off x="967814" y="5457930"/>
            <a:ext cx="763151" cy="369332"/>
          </a:xfrm>
          <a:prstGeom prst="rect">
            <a:avLst/>
          </a:prstGeom>
          <a:noFill/>
        </p:spPr>
        <p:txBody>
          <a:bodyPr wrap="square">
            <a:spAutoFit/>
          </a:bodyPr>
          <a:lstStyle/>
          <a:p>
            <a:r>
              <a:rPr lang="en-US" b="1" i="1" dirty="0"/>
              <a:t>D</a:t>
            </a:r>
            <a:r>
              <a:rPr lang="en-US" b="1" i="1" baseline="30000" dirty="0"/>
              <a:t>-1</a:t>
            </a:r>
            <a:endParaRPr lang="en-US" b="1" i="1" dirty="0"/>
          </a:p>
        </p:txBody>
      </p:sp>
      <p:sp>
        <p:nvSpPr>
          <p:cNvPr id="21" name="TextBox 20">
            <a:extLst>
              <a:ext uri="{FF2B5EF4-FFF2-40B4-BE49-F238E27FC236}">
                <a16:creationId xmlns:a16="http://schemas.microsoft.com/office/drawing/2014/main" id="{614074A7-D384-4936-9992-D02C223EFD97}"/>
              </a:ext>
            </a:extLst>
          </p:cNvPr>
          <p:cNvSpPr txBox="1"/>
          <p:nvPr/>
        </p:nvSpPr>
        <p:spPr bwMode="gray">
          <a:xfrm>
            <a:off x="3447135" y="5423571"/>
            <a:ext cx="419314" cy="369332"/>
          </a:xfrm>
          <a:prstGeom prst="rect">
            <a:avLst/>
          </a:prstGeom>
          <a:noFill/>
        </p:spPr>
        <p:txBody>
          <a:bodyPr wrap="square">
            <a:spAutoFit/>
          </a:bodyPr>
          <a:lstStyle/>
          <a:p>
            <a:r>
              <a:rPr lang="en-US" b="1" i="1" dirty="0"/>
              <a:t>I</a:t>
            </a:r>
          </a:p>
        </p:txBody>
      </p:sp>
    </p:spTree>
    <p:extLst>
      <p:ext uri="{BB962C8B-B14F-4D97-AF65-F5344CB8AC3E}">
        <p14:creationId xmlns:p14="http://schemas.microsoft.com/office/powerpoint/2010/main" val="380891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Spectral Operation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1655838"/>
              </a:xfrm>
            </p:spPr>
            <p:txBody>
              <a:bodyPr/>
              <a:lstStyle/>
              <a:p>
                <a:endParaRPr lang="en-US" b="1" dirty="0"/>
              </a:p>
              <a:p>
                <a:r>
                  <a:rPr lang="en-US" b="1" dirty="0"/>
                  <a:t>  </a:t>
                </a:r>
                <a14:m>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−0.5</m:t>
                            </m:r>
                          </m:sup>
                        </m:sSup>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e>
                      <m:sub>
                        <m:r>
                          <a:rPr lang="en-US" b="0" i="1" dirty="0" smtClean="0">
                            <a:latin typeface="Cambria Math" panose="02040503050406030204" pitchFamily="18" charset="0"/>
                          </a:rPr>
                          <m:t> </m:t>
                        </m:r>
                      </m:sub>
                    </m:sSub>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−0.5</m:t>
                        </m:r>
                      </m:sup>
                    </m:sSup>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𝑁</m:t>
                        </m:r>
                      </m:sub>
                      <m:sup/>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𝑖</m:t>
                                </m:r>
                              </m:sub>
                              <m:sup>
                                <m:r>
                                  <a:rPr lang="en-US" b="0" i="1" dirty="0" smtClean="0">
                                    <a:latin typeface="Cambria Math" panose="02040503050406030204" pitchFamily="18" charset="0"/>
                                  </a:rPr>
                                  <m:t>0.5</m:t>
                                </m:r>
                              </m:sup>
                            </m:sSubSup>
                          </m:den>
                        </m:f>
                        <m:sSub>
                          <m:sSubPr>
                            <m:ctrlPr>
                              <a:rPr lang="en-US" i="1" dirty="0">
                                <a:latin typeface="Cambria Math" panose="02040503050406030204" pitchFamily="18" charset="0"/>
                              </a:rPr>
                            </m:ctrlPr>
                          </m:sSubPr>
                          <m:e>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𝐴</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e>
                          <m:sub>
                            <m:r>
                              <a:rPr lang="en-US" b="0" i="1" dirty="0" smtClean="0">
                                <a:latin typeface="Cambria Math" panose="02040503050406030204" pitchFamily="18" charset="0"/>
                              </a:rPr>
                              <m:t> </m:t>
                            </m:r>
                          </m:sub>
                        </m:sSub>
                        <m:sSub>
                          <m:sSubPr>
                            <m:ctrlPr>
                              <a:rPr lang="en-US" i="1" dirty="0">
                                <a:latin typeface="Cambria Math" panose="02040503050406030204" pitchFamily="18" charset="0"/>
                              </a:rPr>
                            </m:ctrlPr>
                          </m:sSubPr>
                          <m:e>
                            <m:f>
                              <m:fPr>
                                <m:ctrlPr>
                                  <a:rPr lang="en-US" i="1" dirty="0">
                                    <a:latin typeface="Cambria Math" panose="02040503050406030204" pitchFamily="18" charset="0"/>
                                  </a:rPr>
                                </m:ctrlPr>
                              </m:fPr>
                              <m:num>
                                <m:r>
                                  <a:rPr lang="en-US" i="1" dirty="0">
                                    <a:latin typeface="Cambria Math" panose="02040503050406030204" pitchFamily="18" charset="0"/>
                                  </a:rPr>
                                  <m:t>1</m:t>
                                </m:r>
                              </m:num>
                              <m:den>
                                <m:sSubSup>
                                  <m:sSubSupPr>
                                    <m:ctrlPr>
                                      <a:rPr lang="en-US" i="1" dirty="0">
                                        <a:latin typeface="Cambria Math" panose="02040503050406030204" pitchFamily="18" charset="0"/>
                                      </a:rPr>
                                    </m:ctrlPr>
                                  </m:sSubSupPr>
                                  <m:e>
                                    <m:r>
                                      <a:rPr lang="en-US" i="1" dirty="0">
                                        <a:latin typeface="Cambria Math" panose="02040503050406030204" pitchFamily="18" charset="0"/>
                                      </a:rPr>
                                      <m:t>𝐷</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𝑖</m:t>
                                    </m:r>
                                  </m:sub>
                                  <m:sup>
                                    <m:r>
                                      <a:rPr lang="en-US" i="1" dirty="0">
                                        <a:latin typeface="Cambria Math" panose="02040503050406030204" pitchFamily="18" charset="0"/>
                                      </a:rPr>
                                      <m:t>0.5</m:t>
                                    </m:r>
                                  </m:sup>
                                </m:sSubSup>
                              </m:den>
                            </m:f>
                            <m:r>
                              <a:rPr lang="en-US" i="1" dirty="0">
                                <a:latin typeface="Cambria Math" panose="02040503050406030204" pitchFamily="18" charset="0"/>
                              </a:rPr>
                              <m:t>𝑋</m:t>
                            </m:r>
                          </m:e>
                          <m:sub>
                            <m:r>
                              <a:rPr lang="en-US" i="1" dirty="0">
                                <a:latin typeface="Cambria Math" panose="02040503050406030204" pitchFamily="18" charset="0"/>
                              </a:rPr>
                              <m:t>𝑗</m:t>
                            </m:r>
                          </m:sub>
                        </m:sSub>
                        <m:r>
                          <a:rPr lang="en-US" b="0" i="1" dirty="0" smtClean="0">
                            <a:latin typeface="Cambria Math" panose="02040503050406030204" pitchFamily="18" charset="0"/>
                          </a:rPr>
                          <m:t>= </m:t>
                        </m:r>
                      </m:e>
                    </m:nary>
                  </m:oMath>
                </a14:m>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1655838"/>
              </a:xfrm>
              <a:blipFill>
                <a:blip r:embed="rId3"/>
                <a:stretch>
                  <a:fillRect t="-4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21</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80009" y="5101578"/>
                <a:ext cx="8514196"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mj-lt"/>
                            </a:rPr>
                          </m:ctrlPr>
                        </m:dPr>
                        <m:e>
                          <m:m>
                            <m:mPr>
                              <m:mcs>
                                <m:mc>
                                  <m:mcPr>
                                    <m:count m:val="3"/>
                                    <m:mcJc m:val="center"/>
                                  </m:mcPr>
                                </m:mc>
                              </m:mcs>
                              <m:ctrlPr>
                                <a:rPr lang="en-US" sz="1600" i="1" smtClean="0">
                                  <a:latin typeface="+mj-lt"/>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1/2</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smtClean="0">
                                    <a:latin typeface="Cambria Math" panose="02040503050406030204" pitchFamily="18" charset="0"/>
                                  </a:rPr>
                                  <m:t>1</m:t>
                                </m:r>
                              </m:e>
                              <m:e>
                                <m:r>
                                  <a:rPr lang="en-US" sz="1600" b="0" i="1" smtClean="0">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0</m:t>
                                </m:r>
                              </m:e>
                              <m:e>
                                <m:r>
                                  <a:rPr lang="en-US" sz="1600" i="1">
                                    <a:latin typeface="Cambria Math" panose="02040503050406030204" pitchFamily="18" charset="0"/>
                                  </a:rPr>
                                  <m:t>1</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smtClean="0">
                                    <a:latin typeface="Cambria Math" panose="02040503050406030204" pitchFamily="18" charset="0"/>
                                  </a:rPr>
                                  <m:t>0</m:t>
                                </m:r>
                              </m:e>
                              <m:e>
                                <m:r>
                                  <a:rPr lang="en-US" sz="1600" i="1">
                                    <a:latin typeface="Cambria Math" panose="02040503050406030204" pitchFamily="18" charset="0"/>
                                  </a:rPr>
                                  <m:t>1/2</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b="0" i="1" smtClean="0">
                              <a:latin typeface="+mj-lt"/>
                            </a:rPr>
                          </m:ctrlPr>
                        </m:dPr>
                        <m:e>
                          <m:eqArr>
                            <m:eqArrPr>
                              <m:ctrlPr>
                                <a:rPr lang="en-US" sz="1600" b="0" i="1" smtClean="0">
                                  <a:solidFill>
                                    <a:srgbClr val="C00000"/>
                                  </a:solidFill>
                                  <a:latin typeface="+mj-lt"/>
                                </a:rPr>
                              </m:ctrlPr>
                            </m:eqArrPr>
                            <m:e>
                              <m:r>
                                <a:rPr lang="en-US" sz="1600" b="0" i="1" smtClean="0">
                                  <a:solidFill>
                                    <a:srgbClr val="C00000"/>
                                  </a:solidFill>
                                  <a:latin typeface="+mj-lt"/>
                                </a:rPr>
                                <m:t>3</m:t>
                              </m:r>
                            </m:e>
                            <m:e>
                              <m:r>
                                <a:rPr lang="en-US" sz="1600" b="0" i="1" smtClean="0">
                                  <a:solidFill>
                                    <a:srgbClr val="C00000"/>
                                  </a:solidFill>
                                  <a:latin typeface="+mj-lt"/>
                                </a:rPr>
                                <m:t>1</m:t>
                              </m:r>
                            </m:e>
                            <m:e>
                              <m:r>
                                <a:rPr lang="en-US" sz="1600" b="0" i="1" smtClean="0">
                                  <a:solidFill>
                                    <a:srgbClr val="C00000"/>
                                  </a:solidFill>
                                  <a:latin typeface="+mj-lt"/>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a:rPr lang="en-US" sz="1600" b="0" i="1" smtClean="0">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m:rPr>
                                      <m:brk m:alnAt="7"/>
                                    </m:rPr>
                                    <a:rPr lang="en-US" sz="1600" b="0" i="1">
                                      <a:solidFill>
                                        <a:srgbClr val="C00000"/>
                                      </a:solidFill>
                                      <a:latin typeface="Cambria Math" panose="02040503050406030204" pitchFamily="18" charset="0"/>
                                    </a:rPr>
                                    <m:t>3</m:t>
                                  </m:r>
                                </m:e>
                              </m:d>
                              <m:r>
                                <m:rPr>
                                  <m:brk m:alnAt="7"/>
                                </m:rP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(0)</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1/4</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0</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smtClean="0">
                                      <a:latin typeface="Cambria Math" panose="02040503050406030204" pitchFamily="18" charset="0"/>
                                    </a:rPr>
                                    <m:t>1/2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1</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3</m:t>
                              </m:r>
                            </m:e>
                            <m:e>
                              <m:r>
                                <a:rPr lang="en-US" sz="1600" b="0" i="1" smtClean="0">
                                  <a:latin typeface="Cambria Math" panose="02040503050406030204" pitchFamily="18" charset="0"/>
                                </a:rPr>
                                <m:t>1.75</m:t>
                              </m:r>
                            </m:e>
                            <m:e>
                              <m:r>
                                <a:rPr lang="en-US" sz="1600" b="0" i="1" smtClean="0">
                                  <a:latin typeface="Cambria Math" panose="02040503050406030204" pitchFamily="18" charset="0"/>
                                </a:rPr>
                                <m:t>6</m:t>
                              </m:r>
                            </m:e>
                          </m:eqArr>
                        </m:e>
                      </m:d>
                    </m:oMath>
                  </m:oMathPara>
                </a14:m>
                <a:endParaRPr lang="en-US" sz="1600" dirty="0">
                  <a:latin typeface="+mj-lt"/>
                </a:endParaRPr>
              </a:p>
            </p:txBody>
          </p:sp>
        </mc:Choice>
        <mc:Fallback>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80009" y="5101578"/>
                <a:ext cx="8514196"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8838045" y="4363888"/>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8853285" y="5048773"/>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9561947" y="4611400"/>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a:off x="8975205" y="4611400"/>
            <a:ext cx="15240" cy="4373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9087432" y="4822665"/>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8649586" y="5340792"/>
            <a:ext cx="737099" cy="1453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(1,1.75)</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9561947" y="4929536"/>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(4,6)</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8411325" y="4568277"/>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(3,3)</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9386685" y="5212270"/>
            <a:ext cx="2003332"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5" name="TextBox 24">
            <a:extLst>
              <a:ext uri="{FF2B5EF4-FFF2-40B4-BE49-F238E27FC236}">
                <a16:creationId xmlns:a16="http://schemas.microsoft.com/office/drawing/2014/main" id="{4B32C855-89B8-44BF-8B97-6F21D1332CF5}"/>
              </a:ext>
            </a:extLst>
          </p:cNvPr>
          <p:cNvSpPr txBox="1"/>
          <p:nvPr/>
        </p:nvSpPr>
        <p:spPr bwMode="gray">
          <a:xfrm>
            <a:off x="1884997" y="6067668"/>
            <a:ext cx="8422005" cy="646331"/>
          </a:xfrm>
          <a:prstGeom prst="rect">
            <a:avLst/>
          </a:prstGeom>
          <a:solidFill>
            <a:schemeClr val="accent3">
              <a:lumMod val="20000"/>
              <a:lumOff val="80000"/>
            </a:schemeClr>
          </a:solidFill>
        </p:spPr>
        <p:txBody>
          <a:bodyPr wrap="square">
            <a:spAutoFit/>
          </a:bodyPr>
          <a:lstStyle/>
          <a:p>
            <a:r>
              <a:rPr lang="en-US" dirty="0"/>
              <a:t>Hence, the contribution of each neighbor depends only on the connectivity specified in the adjacency matrix </a:t>
            </a:r>
            <a:r>
              <a:rPr lang="en-US" b="1" i="1" dirty="0"/>
              <a:t>A</a:t>
            </a:r>
            <a:endParaRPr lang="en-US" b="1" dirty="0"/>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2173829" y="4752166"/>
            <a:ext cx="419314" cy="369332"/>
          </a:xfrm>
          <a:prstGeom prst="rect">
            <a:avLst/>
          </a:prstGeom>
          <a:noFill/>
        </p:spPr>
        <p:txBody>
          <a:bodyPr wrap="square">
            <a:spAutoFit/>
          </a:bodyPr>
          <a:lstStyle/>
          <a:p>
            <a:r>
              <a:rPr lang="pt-BR" b="1" i="1" dirty="0"/>
              <a:t>Ã</a:t>
            </a:r>
            <a:endParaRPr lang="en-US" b="1" i="1" dirty="0"/>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3907554" y="4752166"/>
            <a:ext cx="419314" cy="369332"/>
          </a:xfrm>
          <a:prstGeom prst="rect">
            <a:avLst/>
          </a:prstGeom>
          <a:noFill/>
        </p:spPr>
        <p:txBody>
          <a:bodyPr wrap="square">
            <a:spAutoFit/>
          </a:bodyPr>
          <a:lstStyle/>
          <a:p>
            <a:r>
              <a:rPr lang="en-US" b="1" i="1" dirty="0"/>
              <a:t>X</a:t>
            </a:r>
          </a:p>
        </p:txBody>
      </p:sp>
      <p:sp>
        <p:nvSpPr>
          <p:cNvPr id="20" name="TextBox 19">
            <a:extLst>
              <a:ext uri="{FF2B5EF4-FFF2-40B4-BE49-F238E27FC236}">
                <a16:creationId xmlns:a16="http://schemas.microsoft.com/office/drawing/2014/main" id="{1B7528FB-6281-4C47-91A4-DF6DE5FBD79B}"/>
              </a:ext>
            </a:extLst>
          </p:cNvPr>
          <p:cNvSpPr txBox="1"/>
          <p:nvPr/>
        </p:nvSpPr>
        <p:spPr bwMode="gray">
          <a:xfrm>
            <a:off x="1041603" y="4752166"/>
            <a:ext cx="763151" cy="369332"/>
          </a:xfrm>
          <a:prstGeom prst="rect">
            <a:avLst/>
          </a:prstGeom>
          <a:noFill/>
        </p:spPr>
        <p:txBody>
          <a:bodyPr wrap="square">
            <a:spAutoFit/>
          </a:bodyPr>
          <a:lstStyle/>
          <a:p>
            <a:r>
              <a:rPr lang="en-US" b="1" i="1" dirty="0"/>
              <a:t>D</a:t>
            </a:r>
            <a:r>
              <a:rPr lang="en-US" b="1" i="1" baseline="30000" dirty="0"/>
              <a:t>-0.5</a:t>
            </a:r>
            <a:endParaRPr lang="en-US" b="1" i="1"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D426D6F-119C-482A-AE85-5F691FEE9DD5}"/>
                  </a:ext>
                </a:extLst>
              </p:cNvPr>
              <p:cNvSpPr txBox="1"/>
              <p:nvPr/>
            </p:nvSpPr>
            <p:spPr bwMode="gray">
              <a:xfrm>
                <a:off x="398721" y="2152287"/>
                <a:ext cx="9908281" cy="2114040"/>
              </a:xfrm>
              <a:prstGeom prst="rect">
                <a:avLst/>
              </a:prstGeom>
              <a:noFill/>
            </p:spPr>
            <p:txBody>
              <a:bodyPr wrap="square">
                <a:spAutoFit/>
              </a:bodyPr>
              <a:lstStyle/>
              <a:p>
                <a:r>
                  <a:rPr lang="en-US" dirty="0"/>
                  <a:t>This normalizes aggregated features so they remain roughly on the same scale as the input features. Another way to write is like the following:</a:t>
                </a:r>
              </a:p>
              <a:p>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a</m:t>
                      </m:r>
                      <m:r>
                        <a:rPr lang="en-US" i="1" dirty="0">
                          <a:latin typeface="Cambria Math" panose="02040503050406030204" pitchFamily="18" charset="0"/>
                        </a:rPr>
                        <m:t>𝑔𝑔𝑟𝑒𝑔𝑎𝑡𝑒</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err="1">
                                  <a:latin typeface="Cambria Math" panose="02040503050406030204" pitchFamily="18" charset="0"/>
                                </a:rPr>
                                <m:t>,</m:t>
                              </m:r>
                              <m:r>
                                <a:rPr lang="en-US" i="1" dirty="0" err="1">
                                  <a:latin typeface="Cambria Math" panose="02040503050406030204" pitchFamily="18" charset="0"/>
                                </a:rPr>
                                <m:t>𝑋</m:t>
                              </m:r>
                            </m:e>
                          </m:d>
                        </m:e>
                        <m:sub>
                          <m:r>
                            <a:rPr lang="en-US" i="1" dirty="0" err="1">
                              <a:latin typeface="Cambria Math" panose="02040503050406030204" pitchFamily="18" charset="0"/>
                            </a:rPr>
                            <m:t>𝑖</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ad>
                            <m:radPr>
                              <m:ctrlPr>
                                <a:rPr lang="en-US" b="0" i="1" dirty="0" smtClean="0">
                                  <a:latin typeface="Cambria Math" panose="02040503050406030204" pitchFamily="18" charset="0"/>
                                </a:rPr>
                              </m:ctrlPr>
                            </m:radPr>
                            <m:deg>
                              <m:r>
                                <a:rPr lang="en-US" b="0" i="1" dirty="0" smtClean="0">
                                  <a:latin typeface="Cambria Math" panose="02040503050406030204" pitchFamily="18" charset="0"/>
                                </a:rPr>
                                <m:t>2</m:t>
                              </m:r>
                            </m:deg>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𝑗</m:t>
                                  </m:r>
                                </m:sub>
                              </m:sSub>
                            </m:e>
                          </m:rad>
                        </m:den>
                      </m:f>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sub>
                      </m:sSub>
                    </m:oMath>
                  </m:oMathPara>
                </a14:m>
                <a:endParaRPr lang="en-US" dirty="0"/>
              </a:p>
              <a:p>
                <a:r>
                  <a:rPr lang="en-US" dirty="0"/>
                  <a:t>However, the spectral operation weighs neighbor in the weighted sum higher if they have a low-degree and vice versa. This is useful when low-degree neighbors carry more information than their high-degree counterparts.</a:t>
                </a:r>
              </a:p>
            </p:txBody>
          </p:sp>
        </mc:Choice>
        <mc:Fallback>
          <p:sp>
            <p:nvSpPr>
              <p:cNvPr id="21" name="TextBox 20">
                <a:extLst>
                  <a:ext uri="{FF2B5EF4-FFF2-40B4-BE49-F238E27FC236}">
                    <a16:creationId xmlns:a16="http://schemas.microsoft.com/office/drawing/2014/main" id="{3D426D6F-119C-482A-AE85-5F691FEE9DD5}"/>
                  </a:ext>
                </a:extLst>
              </p:cNvPr>
              <p:cNvSpPr txBox="1">
                <a:spLocks noRot="1" noChangeAspect="1" noMove="1" noResize="1" noEditPoints="1" noAdjustHandles="1" noChangeArrowheads="1" noChangeShapeType="1" noTextEdit="1"/>
              </p:cNvSpPr>
              <p:nvPr/>
            </p:nvSpPr>
            <p:spPr bwMode="gray">
              <a:xfrm>
                <a:off x="398721" y="2152287"/>
                <a:ext cx="9908281" cy="2114040"/>
              </a:xfrm>
              <a:prstGeom prst="rect">
                <a:avLst/>
              </a:prstGeom>
              <a:blipFill>
                <a:blip r:embed="rId5"/>
                <a:stretch>
                  <a:fillRect l="-492" t="-1441" r="-800" b="-3746"/>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89F3F71-4AD7-433B-9E25-D027DB1BCA5A}"/>
              </a:ext>
            </a:extLst>
          </p:cNvPr>
          <p:cNvSpPr txBox="1"/>
          <p:nvPr/>
        </p:nvSpPr>
        <p:spPr bwMode="gray">
          <a:xfrm>
            <a:off x="3075691" y="4752166"/>
            <a:ext cx="763151" cy="369332"/>
          </a:xfrm>
          <a:prstGeom prst="rect">
            <a:avLst/>
          </a:prstGeom>
          <a:noFill/>
        </p:spPr>
        <p:txBody>
          <a:bodyPr wrap="square">
            <a:spAutoFit/>
          </a:bodyPr>
          <a:lstStyle/>
          <a:p>
            <a:r>
              <a:rPr lang="en-US" b="1" i="1" dirty="0"/>
              <a:t>D</a:t>
            </a:r>
            <a:r>
              <a:rPr lang="en-US" b="1" i="1" baseline="30000" dirty="0"/>
              <a:t>-0.5</a:t>
            </a:r>
            <a:endParaRPr lang="en-US" b="1" i="1" dirty="0"/>
          </a:p>
        </p:txBody>
      </p:sp>
    </p:spTree>
    <p:extLst>
      <p:ext uri="{BB962C8B-B14F-4D97-AF65-F5344CB8AC3E}">
        <p14:creationId xmlns:p14="http://schemas.microsoft.com/office/powerpoint/2010/main" val="1174090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0704-D788-49A0-98F5-16BA344C5B84}"/>
              </a:ext>
            </a:extLst>
          </p:cNvPr>
          <p:cNvSpPr>
            <a:spLocks noGrp="1"/>
          </p:cNvSpPr>
          <p:nvPr>
            <p:ph type="title"/>
          </p:nvPr>
        </p:nvSpPr>
        <p:spPr/>
        <p:txBody>
          <a:bodyPr/>
          <a:lstStyle/>
          <a:p>
            <a:r>
              <a:rPr lang="en-US" dirty="0"/>
              <a:t>Message Passing with a Transition Matrix</a:t>
            </a:r>
          </a:p>
        </p:txBody>
      </p:sp>
      <p:sp>
        <p:nvSpPr>
          <p:cNvPr id="4" name="Slide Number Placeholder 3">
            <a:extLst>
              <a:ext uri="{FF2B5EF4-FFF2-40B4-BE49-F238E27FC236}">
                <a16:creationId xmlns:a16="http://schemas.microsoft.com/office/drawing/2014/main" id="{FF2BDB9D-9590-416D-A3B5-9AE5583B9A70}"/>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TextBox 5">
            <a:extLst>
              <a:ext uri="{FF2B5EF4-FFF2-40B4-BE49-F238E27FC236}">
                <a16:creationId xmlns:a16="http://schemas.microsoft.com/office/drawing/2014/main" id="{EFC9C670-F1B0-44A9-B2FD-A60384C38CC3}"/>
              </a:ext>
            </a:extLst>
          </p:cNvPr>
          <p:cNvSpPr txBox="1"/>
          <p:nvPr/>
        </p:nvSpPr>
        <p:spPr bwMode="gray">
          <a:xfrm>
            <a:off x="182880" y="6101266"/>
            <a:ext cx="10381811"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C645282-A2AC-4E90-9DBE-AE402AD9473C}"/>
                  </a:ext>
                </a:extLst>
              </p:cNvPr>
              <p:cNvSpPr>
                <a:spLocks noGrp="1"/>
              </p:cNvSpPr>
              <p:nvPr>
                <p:ph idx="1"/>
              </p:nvPr>
            </p:nvSpPr>
            <p:spPr>
              <a:xfrm>
                <a:off x="478369" y="1213308"/>
                <a:ext cx="11473384" cy="2104679"/>
              </a:xfrm>
            </p:spPr>
            <p:txBody>
              <a:bodyPr/>
              <a:lstStyle/>
              <a:p>
                <a:r>
                  <a:rPr lang="en-US" b="1" dirty="0"/>
                  <a:t>Summing the weights of my neighbors</a:t>
                </a:r>
                <a:r>
                  <a:rPr lang="en-US" dirty="0"/>
                  <a:t> </a:t>
                </a:r>
                <a:endParaRPr lang="en-US" b="0" i="1" dirty="0">
                  <a:latin typeface="Cambria Math" panose="02040503050406030204" pitchFamily="18" charset="0"/>
                </a:endParaRPr>
              </a:p>
              <a:p>
                <a14:m>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𝑋</m:t>
                        </m:r>
                      </m:e>
                    </m:acc>
                  </m:oMath>
                </a14:m>
                <a:r>
                  <a:rPr lang="en-US" dirty="0"/>
                  <a:t> is the feature vector, where each element </a:t>
                </a:r>
                <a:r>
                  <a:rPr lang="en-US" i="1" dirty="0" err="1"/>
                  <a:t>i</a:t>
                </a:r>
                <a:r>
                  <a:rPr lang="en-US" dirty="0"/>
                  <a:t> is a feature of a node </a:t>
                </a:r>
                <a:r>
                  <a:rPr lang="en-US" i="1" dirty="0" err="1"/>
                  <a:t>i</a:t>
                </a:r>
                <a:endParaRPr lang="en-US" dirty="0"/>
              </a:p>
              <a:p>
                <a14:m>
                  <m:oMath xmlns:m="http://schemas.openxmlformats.org/officeDocument/2006/math">
                    <m:r>
                      <a:rPr lang="en-US" i="1" dirty="0" smtClean="0">
                        <a:latin typeface="Cambria Math" panose="02040503050406030204" pitchFamily="18" charset="0"/>
                      </a:rPr>
                      <m:t>𝐴</m:t>
                    </m:r>
                  </m:oMath>
                </a14:m>
                <a:r>
                  <a:rPr lang="en-US" dirty="0"/>
                  <a:t> is the adjacency matrix</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a:t>
                </a:r>
              </a:p>
              <a:p>
                <a:endParaRPr lang="en-US" dirty="0"/>
              </a:p>
            </p:txBody>
          </p:sp>
        </mc:Choice>
        <mc:Fallback xmlns="">
          <p:sp>
            <p:nvSpPr>
              <p:cNvPr id="8" name="Content Placeholder 7">
                <a:extLst>
                  <a:ext uri="{FF2B5EF4-FFF2-40B4-BE49-F238E27FC236}">
                    <a16:creationId xmlns:a16="http://schemas.microsoft.com/office/drawing/2014/main" id="{3C645282-A2AC-4E90-9DBE-AE402AD9473C}"/>
                  </a:ext>
                </a:extLst>
              </p:cNvPr>
              <p:cNvSpPr>
                <a:spLocks noGrp="1" noRot="1" noChangeAspect="1" noMove="1" noResize="1" noEditPoints="1" noAdjustHandles="1" noChangeArrowheads="1" noChangeShapeType="1" noTextEdit="1"/>
              </p:cNvSpPr>
              <p:nvPr>
                <p:ph idx="1"/>
              </p:nvPr>
            </p:nvSpPr>
            <p:spPr>
              <a:xfrm>
                <a:off x="478369" y="1213308"/>
                <a:ext cx="11473384" cy="2104679"/>
              </a:xfrm>
              <a:blipFill>
                <a:blip r:embed="rId3"/>
                <a:stretch>
                  <a:fillRect l="-1275" t="-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5C01F1-2C0F-4901-B3CD-91F256E5F1DE}"/>
                  </a:ext>
                </a:extLst>
              </p:cNvPr>
              <p:cNvSpPr txBox="1"/>
              <p:nvPr/>
            </p:nvSpPr>
            <p:spPr bwMode="gray">
              <a:xfrm>
                <a:off x="417194" y="3231289"/>
                <a:ext cx="7378065" cy="2068643"/>
              </a:xfrm>
              <a:prstGeom prst="rect">
                <a:avLst/>
              </a:prstGeom>
              <a:noFill/>
            </p:spPr>
            <p:txBody>
              <a:bodyPr wrap="square">
                <a:spAutoFit/>
              </a:bodyPr>
              <a:lstStyle/>
              <a:p>
                <a:r>
                  <a:rPr lang="en-US" b="1" dirty="0"/>
                  <a:t>Average over the weights of my neighbors</a:t>
                </a:r>
              </a:p>
              <a:p>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𝐷</m:t>
                    </m:r>
                  </m:oMath>
                </a14:m>
                <a:r>
                  <a:rPr lang="en-US" dirty="0">
                    <a:latin typeface="Cambria Math" panose="02040503050406030204" pitchFamily="18" charset="0"/>
                  </a:rPr>
                  <a:t> is the node degree matrix,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e>
                    </m:nary>
                  </m:oMath>
                </a14:m>
                <a:r>
                  <a:rPr lang="en-US" b="0" i="1" dirty="0">
                    <a:latin typeface="Cambria Math" panose="02040503050406030204" pitchFamily="18" charset="0"/>
                  </a:rPr>
                  <a:t>, </a:t>
                </a:r>
                <a:endParaRPr lang="en-US" b="0"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a:t>
                </a:r>
                <a14:m>
                  <m:oMath xmlns:m="http://schemas.openxmlformats.org/officeDocument/2006/math">
                    <m:r>
                      <a:rPr lang="en-US" i="1" dirty="0" smtClean="0">
                        <a:latin typeface="Cambria Math" panose="02040503050406030204" pitchFamily="18" charset="0"/>
                      </a:rPr>
                      <m:t>𝐷</m:t>
                    </m:r>
                  </m:oMath>
                </a14:m>
                <a:r>
                  <a:rPr lang="en-US" dirty="0"/>
                  <a:t> is the degree matrix </a:t>
                </a:r>
              </a:p>
              <a:p>
                <a:endParaRPr lang="en-US" dirty="0"/>
              </a:p>
              <a:p>
                <a:endParaRPr lang="en-US" dirty="0"/>
              </a:p>
            </p:txBody>
          </p:sp>
        </mc:Choice>
        <mc:Fallback xmlns="">
          <p:sp>
            <p:nvSpPr>
              <p:cNvPr id="10" name="TextBox 9">
                <a:extLst>
                  <a:ext uri="{FF2B5EF4-FFF2-40B4-BE49-F238E27FC236}">
                    <a16:creationId xmlns:a16="http://schemas.microsoft.com/office/drawing/2014/main" id="{B75C01F1-2C0F-4901-B3CD-91F256E5F1DE}"/>
                  </a:ext>
                </a:extLst>
              </p:cNvPr>
              <p:cNvSpPr txBox="1">
                <a:spLocks noRot="1" noChangeAspect="1" noMove="1" noResize="1" noEditPoints="1" noAdjustHandles="1" noChangeArrowheads="1" noChangeShapeType="1" noTextEdit="1"/>
              </p:cNvSpPr>
              <p:nvPr/>
            </p:nvSpPr>
            <p:spPr bwMode="gray">
              <a:xfrm>
                <a:off x="417194" y="3231289"/>
                <a:ext cx="7378065" cy="2068643"/>
              </a:xfrm>
              <a:prstGeom prst="rect">
                <a:avLst/>
              </a:prstGeom>
              <a:blipFill>
                <a:blip r:embed="rId4"/>
                <a:stretch>
                  <a:fillRect l="-661" t="-1475"/>
                </a:stretch>
              </a:blipFill>
            </p:spPr>
            <p:txBody>
              <a:bodyPr/>
              <a:lstStyle/>
              <a:p>
                <a:r>
                  <a:rPr lang="en-US">
                    <a:noFill/>
                  </a:rPr>
                  <a:t> </a:t>
                </a:r>
              </a:p>
            </p:txBody>
          </p:sp>
        </mc:Fallback>
      </mc:AlternateContent>
    </p:spTree>
    <p:extLst>
      <p:ext uri="{BB962C8B-B14F-4D97-AF65-F5344CB8AC3E}">
        <p14:creationId xmlns:p14="http://schemas.microsoft.com/office/powerpoint/2010/main" val="31995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66272"/>
          </a:xfrm>
        </p:spPr>
        <p:txBody>
          <a:bodyPr/>
          <a:lstStyle/>
          <a:p>
            <a:r>
              <a:rPr lang="en-US" dirty="0"/>
              <a:t>Message Passing – Scale by Target Node</a:t>
            </a:r>
            <a:r>
              <a:rPr lang="en-US" sz="1400" dirty="0"/>
              <a:t>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213308"/>
                <a:ext cx="11473384" cy="4246291"/>
              </a:xfrm>
            </p:spPr>
            <p:txBody>
              <a:bodyPr/>
              <a:lstStyle/>
              <a:p>
                <a:r>
                  <a:rPr lang="en-US" b="1" dirty="0"/>
                  <a:t>Scaling by the target node</a:t>
                </a:r>
                <a:endParaRPr lang="en-US" dirty="0"/>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𝐼</m:t>
                    </m:r>
                  </m:oMath>
                </a14:m>
                <a:r>
                  <a:rPr lang="en-US" dirty="0"/>
                  <a:t> , I is the identify matrix,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smtClean="0">
                        <a:latin typeface="Cambria Math" panose="02040503050406030204" pitchFamily="18" charset="0"/>
                      </a:rPr>
                      <m:t> </m:t>
                    </m:r>
                  </m:oMath>
                </a14:m>
                <a:r>
                  <a:rPr lang="en-US" dirty="0"/>
                  <a:t> adds the self-loops to the </a:t>
                </a:r>
                <a14:m>
                  <m:oMath xmlns:m="http://schemas.openxmlformats.org/officeDocument/2006/math">
                    <m:r>
                      <a:rPr lang="en-US" i="1" dirty="0" smtClean="0">
                        <a:latin typeface="Cambria Math" panose="02040503050406030204" pitchFamily="18" charset="0"/>
                      </a:rPr>
                      <m:t>𝐴</m:t>
                    </m:r>
                  </m:oMath>
                </a14:m>
                <a:endParaRPr lang="en-US" dirty="0"/>
              </a:p>
              <a:p>
                <a:endParaRPr lang="en-US" dirty="0"/>
              </a:p>
              <a:p>
                <a14:m>
                  <m:oMath xmlns:m="http://schemas.openxmlformats.org/officeDocument/2006/math">
                    <m:acc>
                      <m:accPr>
                        <m:chr m:val="̂"/>
                        <m:ctrlPr>
                          <a:rPr lang="en-US" b="0" i="1" smtClean="0">
                            <a:latin typeface="Cambria Math" panose="02040503050406030204" pitchFamily="18" charset="0"/>
                          </a:rPr>
                        </m:ctrlPr>
                      </m:accPr>
                      <m:e>
                        <m:r>
                          <a:rPr lang="pt-BR" b="0" i="1" smtClean="0">
                            <a:latin typeface="Cambria Math" panose="02040503050406030204" pitchFamily="18" charset="0"/>
                          </a:rPr>
                          <m:t>𝐴</m:t>
                        </m:r>
                      </m:e>
                    </m:acc>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e>
                      <m:sup>
                        <m:r>
                          <a:rPr lang="en-US" b="0" i="1" smtClean="0">
                            <a:latin typeface="Cambria Math" panose="02040503050406030204" pitchFamily="18" charset="0"/>
                          </a:rPr>
                          <m:t>−1/2</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−1/2</m:t>
                        </m:r>
                      </m:sup>
                    </m:sSup>
                  </m:oMath>
                </a14:m>
                <a:r>
                  <a:rPr lang="en-US" dirty="0"/>
                  <a:t> </a:t>
                </a:r>
              </a:p>
              <a:p>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pt-BR" i="1">
                                <a:latin typeface="Cambria Math" panose="02040503050406030204" pitchFamily="18" charset="0"/>
                              </a:rPr>
                              <m:t>𝐴</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acc>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acc>
                          </m:e>
                        </m:rad>
                      </m:den>
                    </m:f>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𝑖𝑗</m:t>
                            </m:r>
                          </m:sub>
                        </m:sSub>
                      </m:e>
                    </m:acc>
                  </m:oMath>
                </a14:m>
                <a:r>
                  <a:rPr lang="en-US" b="0" i="0" dirty="0">
                    <a:latin typeface="+mj-lt"/>
                  </a:rPr>
                  <a:t> scaling by the neighborhood sizes of source and root nodes</a:t>
                </a:r>
              </a:p>
              <a:p>
                <a:endParaRPr lang="en-US" dirty="0">
                  <a:latin typeface="+mj-lt"/>
                </a:endParaRPr>
              </a:p>
              <a:p>
                <a:r>
                  <a:rPr lang="en-US" dirty="0">
                    <a:latin typeface="+mj-lt"/>
                  </a:rPr>
                  <a:t>This allows to have an adjacency matrix that if multiplied various times the computations will be stable, i.e., it will converge to a stationary value.</a:t>
                </a:r>
                <a:endParaRPr lang="en-US" dirty="0"/>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213308"/>
                <a:ext cx="11473384" cy="4246291"/>
              </a:xfrm>
              <a:blipFill>
                <a:blip r:embed="rId2"/>
                <a:stretch>
                  <a:fillRect l="-1275" t="-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163639"/>
            <a:ext cx="11233785"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326775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883A-AF77-4722-8027-10DFC5DC3BD2}"/>
              </a:ext>
            </a:extLst>
          </p:cNvPr>
          <p:cNvSpPr>
            <a:spLocks noGrp="1"/>
          </p:cNvSpPr>
          <p:nvPr>
            <p:ph type="title"/>
          </p:nvPr>
        </p:nvSpPr>
        <p:spPr/>
        <p:txBody>
          <a:bodyPr/>
          <a:lstStyle/>
          <a:p>
            <a:r>
              <a:rPr lang="en-US" dirty="0"/>
              <a:t>Message Passing – Simulation</a:t>
            </a:r>
          </a:p>
        </p:txBody>
      </p:sp>
      <p:sp>
        <p:nvSpPr>
          <p:cNvPr id="3" name="Content Placeholder 2">
            <a:extLst>
              <a:ext uri="{FF2B5EF4-FFF2-40B4-BE49-F238E27FC236}">
                <a16:creationId xmlns:a16="http://schemas.microsoft.com/office/drawing/2014/main" id="{43A77F8C-63DC-4758-9C4F-23CAEAB0A451}"/>
              </a:ext>
            </a:extLst>
          </p:cNvPr>
          <p:cNvSpPr>
            <a:spLocks noGrp="1"/>
          </p:cNvSpPr>
          <p:nvPr>
            <p:ph idx="1"/>
          </p:nvPr>
        </p:nvSpPr>
        <p:spPr>
          <a:xfrm>
            <a:off x="478369" y="1213308"/>
            <a:ext cx="11473384" cy="758156"/>
          </a:xfrm>
        </p:spPr>
        <p:txBody>
          <a:bodyPr/>
          <a:lstStyle/>
          <a:p>
            <a:r>
              <a:rPr lang="en-US" sz="1800" dirty="0"/>
              <a:t>https://github.com/christianadriano/blog_code/blob/master/gcn_numpy/message_passing.ipynb</a:t>
            </a:r>
          </a:p>
          <a:p>
            <a:endParaRPr lang="en-US" dirty="0"/>
          </a:p>
        </p:txBody>
      </p:sp>
      <p:sp>
        <p:nvSpPr>
          <p:cNvPr id="4" name="Slide Number Placeholder 3">
            <a:extLst>
              <a:ext uri="{FF2B5EF4-FFF2-40B4-BE49-F238E27FC236}">
                <a16:creationId xmlns:a16="http://schemas.microsoft.com/office/drawing/2014/main" id="{EEE559C3-E9AB-46A6-BA0D-EB8B30B2715B}"/>
              </a:ext>
            </a:extLst>
          </p:cNvPr>
          <p:cNvSpPr>
            <a:spLocks noGrp="1"/>
          </p:cNvSpPr>
          <p:nvPr>
            <p:ph type="sldNum" sz="quarter" idx="12"/>
          </p:nvPr>
        </p:nvSpPr>
        <p:spPr/>
        <p:txBody>
          <a:bodyPr/>
          <a:lstStyle/>
          <a:p>
            <a:fld id="{81561042-0DC2-4A04-AA50-F6D44EB20EBA}" type="slidenum">
              <a:rPr lang="en-US" smtClean="0"/>
              <a:t>24</a:t>
            </a:fld>
            <a:endParaRPr lang="en-US"/>
          </a:p>
        </p:txBody>
      </p:sp>
    </p:spTree>
    <p:extLst>
      <p:ext uri="{BB962C8B-B14F-4D97-AF65-F5344CB8AC3E}">
        <p14:creationId xmlns:p14="http://schemas.microsoft.com/office/powerpoint/2010/main" val="223847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25172"/>
          </a:xfrm>
        </p:spPr>
        <p:txBody>
          <a:bodyPr/>
          <a:lstStyle/>
          <a:p>
            <a:r>
              <a:rPr lang="en-US" sz="2400" dirty="0"/>
              <a:t>Fast Approximate Convolutions on Graphs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213309"/>
                <a:ext cx="11473384" cy="2104679"/>
              </a:xfrm>
            </p:spPr>
            <p:txBody>
              <a:bodyPr/>
              <a:lstStyle/>
              <a:p>
                <a:endParaRPr lang="en-US"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𝑙</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𝐷</m:t>
                            </m:r>
                          </m:e>
                        </m:acc>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𝐷</m:t>
                            </m:r>
                          </m:e>
                        </m:acc>
                      </m:e>
                      <m: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𝐻</m:t>
                        </m:r>
                      </m:e>
                      <m:sup>
                        <m:r>
                          <a:rPr lang="en-US" sz="2400" b="0" i="1" smtClean="0">
                            <a:latin typeface="Cambria Math" panose="02040503050406030204" pitchFamily="18" charset="0"/>
                          </a:rPr>
                          <m:t>𝑙</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𝑙</m:t>
                        </m:r>
                      </m:sup>
                    </m:sSup>
                    <m:r>
                      <a:rPr lang="en-US" sz="2400" b="0" i="1" smtClean="0">
                        <a:latin typeface="Cambria Math" panose="02040503050406030204" pitchFamily="18" charset="0"/>
                      </a:rPr>
                      <m:t>)</m:t>
                    </m:r>
                  </m:oMath>
                </a14:m>
                <a:r>
                  <a:rPr lang="en-US" sz="2400" dirty="0"/>
                  <a:t> </a:t>
                </a:r>
              </a:p>
              <a:p>
                <a:endParaRPr lang="en-US" dirty="0">
                  <a:latin typeface="+mj-lt"/>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213309"/>
                <a:ext cx="11473384" cy="2104679"/>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25</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163639"/>
            <a:ext cx="11233785"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EA2BE-26D7-440D-9ED5-CBF59BD8170E}"/>
                  </a:ext>
                </a:extLst>
              </p:cNvPr>
              <p:cNvSpPr txBox="1"/>
              <p:nvPr/>
            </p:nvSpPr>
            <p:spPr bwMode="gray">
              <a:xfrm>
                <a:off x="301207" y="2176194"/>
                <a:ext cx="9169401" cy="2766848"/>
              </a:xfrm>
              <a:prstGeom prst="rect">
                <a:avLst/>
              </a:prstGeom>
              <a:noFill/>
            </p:spPr>
            <p:txBody>
              <a:bodyPr wrap="square">
                <a:spAutoFit/>
              </a:bodyPr>
              <a:lstStyle/>
              <a:p>
                <a:pPr algn="l">
                  <a:lnSpc>
                    <a:spcPct val="150000"/>
                  </a:lnSpc>
                </a:pPr>
                <a:r>
                  <a:rPr lang="en-US" sz="1800" b="0" u="none" strike="noStrike" baseline="0" dirty="0">
                    <a:latin typeface="+mj-lt"/>
                  </a:rPr>
                  <a:t>, where:</a:t>
                </a: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𝑊</m:t>
                        </m:r>
                      </m:e>
                      <m:sup>
                        <m:r>
                          <a:rPr lang="en-US" sz="1800" b="0" i="1" u="none" strike="noStrike" baseline="0" dirty="0" smtClean="0">
                            <a:latin typeface="Cambria Math" panose="02040503050406030204" pitchFamily="18" charset="0"/>
                          </a:rPr>
                          <m:t>𝑙</m:t>
                        </m:r>
                      </m:sup>
                    </m:sSup>
                  </m:oMath>
                </a14:m>
                <a:r>
                  <a:rPr lang="en-US" sz="800" b="0" i="0" u="none" strike="noStrike" baseline="0" dirty="0">
                    <a:latin typeface="+mj-lt"/>
                  </a:rPr>
                  <a:t> </a:t>
                </a:r>
                <a:r>
                  <a:rPr lang="en-US" sz="1800" b="0" i="0" u="none" strike="noStrike" baseline="0" dirty="0">
                    <a:latin typeface="+mj-lt"/>
                  </a:rPr>
                  <a:t>is a layer-specific trainable weight matrix. </a:t>
                </a:r>
                <a:endParaRPr lang="en-US" dirty="0">
                  <a:latin typeface="+mj-lt"/>
                </a:endParaRPr>
              </a:p>
              <a:p>
                <a:pPr algn="l">
                  <a:lnSpc>
                    <a:spcPct val="150000"/>
                  </a:lnSpc>
                </a:pPr>
                <a14:m>
                  <m:oMath xmlns:m="http://schemas.openxmlformats.org/officeDocument/2006/math">
                    <m:r>
                      <a:rPr lang="en-US" sz="2400" b="0" i="1" u="none" strike="noStrike" baseline="0" smtClean="0">
                        <a:latin typeface="Cambria Math" panose="02040503050406030204" pitchFamily="18" charset="0"/>
                      </a:rPr>
                      <m:t>𝜎</m:t>
                    </m:r>
                    <m:r>
                      <a:rPr lang="en-US" sz="2400" b="0" i="1" u="none" strike="noStrike" baseline="0" smtClean="0">
                        <a:latin typeface="Cambria Math" panose="02040503050406030204" pitchFamily="18" charset="0"/>
                      </a:rPr>
                      <m:t> </m:t>
                    </m:r>
                  </m:oMath>
                </a14:m>
                <a:r>
                  <a:rPr lang="en-US" sz="1800" b="0" i="0" u="none" strike="noStrike" baseline="0" dirty="0">
                    <a:latin typeface="+mj-lt"/>
                  </a:rPr>
                  <a:t>is an activation function, such as the </a:t>
                </a:r>
                <a:r>
                  <a:rPr lang="en-US" sz="1800" b="0" i="0" u="none" strike="noStrike" baseline="0" dirty="0" err="1">
                    <a:latin typeface="+mj-lt"/>
                  </a:rPr>
                  <a:t>ReLU</a:t>
                </a:r>
                <a:r>
                  <a:rPr lang="en-US" sz="1800" b="0" i="0" u="none" strike="noStrike" baseline="0" dirty="0">
                    <a:latin typeface="+mj-lt"/>
                  </a:rPr>
                  <a:t>() = max(0; ) or Sigmoid.</a:t>
                </a:r>
                <a:endParaRPr lang="en-US" dirty="0">
                  <a:latin typeface="+mj-lt"/>
                </a:endParaRP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𝐻</m:t>
                        </m:r>
                      </m:e>
                      <m:sup>
                        <m:r>
                          <a:rPr lang="en-US" sz="1800" b="0" i="1" u="none" strike="noStrike" baseline="0" dirty="0" smtClean="0">
                            <a:latin typeface="Cambria Math" panose="02040503050406030204" pitchFamily="18" charset="0"/>
                          </a:rPr>
                          <m:t>𝑙</m:t>
                        </m:r>
                      </m:sup>
                    </m:sSup>
                    <m:r>
                      <a:rPr lang="en-US" sz="1800" b="0" i="1" u="none" strike="noStrike" baseline="0" dirty="0" smtClean="0">
                        <a:latin typeface="Cambria Math" panose="02040503050406030204" pitchFamily="18" charset="0"/>
                      </a:rPr>
                      <m:t>∈</m:t>
                    </m:r>
                    <m:sSup>
                      <m:sSupPr>
                        <m:ctrlPr>
                          <a:rPr lang="en-US" sz="1800" b="0" i="1" u="none" strike="noStrike" baseline="0" dirty="0" smtClean="0">
                            <a:latin typeface="Cambria Math" panose="02040503050406030204" pitchFamily="18" charset="0"/>
                            <a:ea typeface="Cambria Math" panose="02040503050406030204" pitchFamily="18" charset="0"/>
                          </a:rPr>
                        </m:ctrlPr>
                      </m:sSupPr>
                      <m:e>
                        <m:r>
                          <a:rPr lang="en-US" sz="1800" b="0" i="1" u="none" strike="noStrike" baseline="0" dirty="0" smtClean="0">
                            <a:latin typeface="Cambria Math" panose="02040503050406030204" pitchFamily="18" charset="0"/>
                            <a:ea typeface="Cambria Math" panose="02040503050406030204" pitchFamily="18" charset="0"/>
                          </a:rPr>
                          <m:t>ℝ</m:t>
                        </m:r>
                      </m:e>
                      <m:sup>
                        <m:r>
                          <a:rPr lang="en-US" sz="1800" b="0" i="1" u="none" strike="noStrike" baseline="0" dirty="0" smtClean="0">
                            <a:latin typeface="Cambria Math" panose="02040503050406030204" pitchFamily="18" charset="0"/>
                            <a:ea typeface="Cambria Math" panose="02040503050406030204" pitchFamily="18" charset="0"/>
                          </a:rPr>
                          <m:t>𝑁</m:t>
                        </m:r>
                        <m:r>
                          <a:rPr lang="en-US" sz="1800" b="0" i="1" u="none" strike="noStrike" baseline="0" dirty="0" smtClean="0">
                            <a:latin typeface="Cambria Math" panose="02040503050406030204" pitchFamily="18" charset="0"/>
                            <a:ea typeface="Cambria Math" panose="02040503050406030204" pitchFamily="18" charset="0"/>
                          </a:rPr>
                          <m:t>×</m:t>
                        </m:r>
                        <m:r>
                          <a:rPr lang="en-US" sz="1800" b="0" i="1" u="none" strike="noStrike" baseline="0" dirty="0" smtClean="0">
                            <a:latin typeface="Cambria Math" panose="02040503050406030204" pitchFamily="18" charset="0"/>
                            <a:ea typeface="Cambria Math" panose="02040503050406030204" pitchFamily="18" charset="0"/>
                          </a:rPr>
                          <m:t>𝐷</m:t>
                        </m:r>
                      </m:sup>
                    </m:sSup>
                    <m:r>
                      <a:rPr lang="en-US" sz="1800" b="0" i="1" u="none" strike="noStrike" baseline="0" dirty="0" smtClean="0">
                        <a:latin typeface="Cambria Math" panose="02040503050406030204" pitchFamily="18" charset="0"/>
                        <a:ea typeface="Cambria Math" panose="02040503050406030204" pitchFamily="18" charset="0"/>
                      </a:rPr>
                      <m:t> </m:t>
                    </m:r>
                  </m:oMath>
                </a14:m>
                <a:r>
                  <a:rPr lang="en-US" sz="1800" b="0" i="0" u="none" strike="noStrike" baseline="0" dirty="0">
                    <a:latin typeface="+mj-lt"/>
                  </a:rPr>
                  <a:t> is the matrix of activations in layer </a:t>
                </a:r>
                <a14:m>
                  <m:oMath xmlns:m="http://schemas.openxmlformats.org/officeDocument/2006/math">
                    <m:r>
                      <a:rPr lang="en-US" sz="1800" b="0" i="1" u="none" strike="noStrike" baseline="0" dirty="0" smtClean="0">
                        <a:latin typeface="Cambria Math" panose="02040503050406030204" pitchFamily="18" charset="0"/>
                      </a:rPr>
                      <m:t>𝑙</m:t>
                    </m:r>
                  </m:oMath>
                </a14:m>
                <a:endParaRPr lang="en-US" sz="1800" b="0" i="0" u="none" strike="noStrike" baseline="0" dirty="0">
                  <a:latin typeface="+mj-lt"/>
                </a:endParaRP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𝐻</m:t>
                        </m:r>
                      </m:e>
                      <m:sup>
                        <m:r>
                          <a:rPr lang="en-US" sz="1800" b="0" i="1" u="none" strike="noStrike" baseline="0" dirty="0" smtClean="0">
                            <a:latin typeface="Cambria Math" panose="02040503050406030204" pitchFamily="18" charset="0"/>
                          </a:rPr>
                          <m:t>0</m:t>
                        </m:r>
                      </m:sup>
                    </m:sSup>
                    <m:r>
                      <a:rPr lang="en-US" sz="1800" b="0" i="1" u="none" strike="noStrike" baseline="0" dirty="0" smtClean="0">
                        <a:latin typeface="Cambria Math" panose="02040503050406030204" pitchFamily="18" charset="0"/>
                      </a:rPr>
                      <m:t>=</m:t>
                    </m:r>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𝑋</m:t>
                        </m:r>
                      </m:e>
                    </m:acc>
                  </m:oMath>
                </a14:m>
                <a:r>
                  <a:rPr lang="en-US" dirty="0">
                    <a:latin typeface="+mj-lt"/>
                  </a:rPr>
                  <a:t> , where X is the feature vector</a:t>
                </a:r>
              </a:p>
              <a:p>
                <a:pPr algn="l">
                  <a:lnSpc>
                    <a:spcPct val="150000"/>
                  </a:lnSpc>
                </a:pPr>
                <a:endParaRPr lang="en-US" dirty="0"/>
              </a:p>
            </p:txBody>
          </p:sp>
        </mc:Choice>
        <mc:Fallback xmlns="">
          <p:sp>
            <p:nvSpPr>
              <p:cNvPr id="7" name="TextBox 6">
                <a:extLst>
                  <a:ext uri="{FF2B5EF4-FFF2-40B4-BE49-F238E27FC236}">
                    <a16:creationId xmlns:a16="http://schemas.microsoft.com/office/drawing/2014/main" id="{FABEA2BE-26D7-440D-9ED5-CBF59BD8170E}"/>
                  </a:ext>
                </a:extLst>
              </p:cNvPr>
              <p:cNvSpPr txBox="1">
                <a:spLocks noRot="1" noChangeAspect="1" noMove="1" noResize="1" noEditPoints="1" noAdjustHandles="1" noChangeArrowheads="1" noChangeShapeType="1" noTextEdit="1"/>
              </p:cNvSpPr>
              <p:nvPr/>
            </p:nvSpPr>
            <p:spPr bwMode="gray">
              <a:xfrm>
                <a:off x="301207" y="2176194"/>
                <a:ext cx="9169401" cy="2766848"/>
              </a:xfrm>
              <a:prstGeom prst="rect">
                <a:avLst/>
              </a:prstGeom>
              <a:blipFill>
                <a:blip r:embed="rId3"/>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366665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9FA68E-AC0E-468E-8169-D8DF09A38697}"/>
              </a:ext>
            </a:extLst>
          </p:cNvPr>
          <p:cNvSpPr/>
          <p:nvPr/>
        </p:nvSpPr>
        <p:spPr bwMode="gray">
          <a:xfrm>
            <a:off x="9234616" y="2478489"/>
            <a:ext cx="2957384" cy="36227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25172"/>
          </a:xfrm>
        </p:spPr>
        <p:txBody>
          <a:bodyPr/>
          <a:lstStyle/>
          <a:p>
            <a:r>
              <a:rPr lang="en-US" sz="2400" dirty="0"/>
              <a:t>Spectral Graph Convolutions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073667"/>
                <a:ext cx="11473384" cy="1076973"/>
              </a:xfrm>
            </p:spPr>
            <p:txBody>
              <a:bodyPr/>
              <a:lstStyle/>
              <a:p>
                <a:r>
                  <a:rPr lang="en-US" sz="2400" b="0" dirty="0"/>
                  <a:t>Spectral Graph Convolution as the multiplication of a signal </a:t>
                </a:r>
                <a14:m>
                  <m:oMath xmlns:m="http://schemas.openxmlformats.org/officeDocument/2006/math">
                    <m:r>
                      <a:rPr lang="en-US" sz="2400" b="0" i="1" dirty="0" smtClean="0">
                        <a:latin typeface="Cambria Math" panose="02040503050406030204" pitchFamily="18" charset="0"/>
                      </a:rPr>
                      <m:t>𝑥</m:t>
                    </m:r>
                  </m:oMath>
                </a14:m>
                <a:r>
                  <a:rPr lang="en-US" sz="2400" b="0" dirty="0"/>
                  <a:t> by a filter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oMath>
                </a14:m>
                <a:endParaRPr lang="en-US" sz="2400" b="0" dirty="0"/>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𝑈</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𝑈</m:t>
                        </m:r>
                      </m:e>
                      <m:sup>
                        <m:r>
                          <a:rPr lang="en-US" sz="2400" i="1">
                            <a:latin typeface="Cambria Math" panose="02040503050406030204" pitchFamily="18" charset="0"/>
                            <a:ea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𝑥</m:t>
                    </m:r>
                  </m:oMath>
                </a14:m>
                <a:r>
                  <a:rPr lang="en-US" dirty="0">
                    <a:latin typeface="+mj-lt"/>
                  </a:rPr>
                  <a:t> </a:t>
                </a:r>
                <a:r>
                  <a:rPr lang="en-US" sz="2000" dirty="0"/>
                  <a:t>, where:</a:t>
                </a:r>
              </a:p>
              <a:p>
                <a:endParaRPr lang="en-US" dirty="0">
                  <a:latin typeface="+mj-lt"/>
                </a:endParaRPr>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073667"/>
                <a:ext cx="11473384" cy="1076973"/>
              </a:xfrm>
              <a:blipFill>
                <a:blip r:embed="rId2"/>
                <a:stretch>
                  <a:fillRect l="-1593" t="-11299" r="-2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26</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539148"/>
            <a:ext cx="11233785" cy="276999"/>
          </a:xfrm>
          <a:prstGeom prst="rect">
            <a:avLst/>
          </a:prstGeom>
          <a:noFill/>
        </p:spPr>
        <p:txBody>
          <a:bodyPr wrap="square">
            <a:spAutoFit/>
          </a:bodyPr>
          <a:lstStyle/>
          <a:p>
            <a:r>
              <a:rPr lang="en-US" sz="1200" u="sng" dirty="0">
                <a:solidFill>
                  <a:srgbClr val="222222"/>
                </a:solidFill>
                <a:latin typeface="Arial" panose="020B0604020202020204" pitchFamily="34" charset="0"/>
              </a:rPr>
              <a:t>s</a:t>
            </a:r>
            <a:r>
              <a:rPr lang="en-US" sz="1200" b="0" i="0" u="sng" dirty="0">
                <a:solidFill>
                  <a:srgbClr val="222222"/>
                </a:solidFill>
                <a:effectLst/>
                <a:latin typeface="Arial" panose="020B0604020202020204" pitchFamily="34" charset="0"/>
              </a:rPr>
              <a:t>ource:</a:t>
            </a:r>
            <a:r>
              <a:rPr lang="en-US" sz="1200" b="0" i="0" dirty="0">
                <a:solidFill>
                  <a:srgbClr val="222222"/>
                </a:solidFill>
                <a:effectLst/>
                <a:latin typeface="Arial" panose="020B0604020202020204" pitchFamily="34" charset="0"/>
              </a:rPr>
              <a:t> </a:t>
            </a:r>
            <a:r>
              <a:rPr lang="en-US" sz="1200" b="0" i="0" dirty="0" err="1">
                <a:solidFill>
                  <a:srgbClr val="222222"/>
                </a:solidFill>
                <a:effectLst/>
                <a:latin typeface="Arial" panose="020B0604020202020204" pitchFamily="34" charset="0"/>
              </a:rPr>
              <a:t>Kipf</a:t>
            </a:r>
            <a:r>
              <a:rPr lang="en-US" sz="1200" b="0" i="0" dirty="0">
                <a:solidFill>
                  <a:srgbClr val="222222"/>
                </a:solidFill>
                <a:effectLst/>
                <a:latin typeface="Arial" panose="020B0604020202020204" pitchFamily="34" charset="0"/>
              </a:rPr>
              <a:t>, T. N. &amp; Welling</a:t>
            </a:r>
            <a:r>
              <a:rPr lang="en-US" sz="1200" dirty="0">
                <a:solidFill>
                  <a:srgbClr val="222222"/>
                </a:solidFill>
                <a:latin typeface="Arial" panose="020B0604020202020204" pitchFamily="34" charset="0"/>
              </a:rPr>
              <a:t>, M., </a:t>
            </a:r>
            <a:r>
              <a:rPr lang="en-US" sz="1200" b="0" i="0" dirty="0">
                <a:solidFill>
                  <a:srgbClr val="222222"/>
                </a:solidFill>
                <a:effectLst/>
                <a:latin typeface="Arial" panose="020B0604020202020204" pitchFamily="34" charset="0"/>
              </a:rPr>
              <a:t>"Semi-supervised classification with graph convolutional networks." ICRL, 2017</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EA2BE-26D7-440D-9ED5-CBF59BD8170E}"/>
                  </a:ext>
                </a:extLst>
              </p:cNvPr>
              <p:cNvSpPr txBox="1"/>
              <p:nvPr/>
            </p:nvSpPr>
            <p:spPr bwMode="gray">
              <a:xfrm>
                <a:off x="278312" y="1940169"/>
                <a:ext cx="9169401" cy="3613618"/>
              </a:xfrm>
              <a:prstGeom prst="rect">
                <a:avLst/>
              </a:prstGeom>
              <a:noFill/>
            </p:spPr>
            <p:txBody>
              <a:bodyPr wrap="square">
                <a:spAutoFit/>
              </a:bodyPr>
              <a:lstStyle/>
              <a:p>
                <a:pPr>
                  <a:lnSpc>
                    <a:spcPct val="150000"/>
                  </a:lnSpc>
                </a:pPr>
                <a14:m>
                  <m:oMath xmlns:m="http://schemas.openxmlformats.org/officeDocument/2006/math">
                    <m:r>
                      <a:rPr lang="en-US" sz="1600" b="0" i="1" u="none" strike="noStrike" baseline="0" dirty="0" smtClean="0">
                        <a:latin typeface="Cambria Math" panose="02040503050406030204" pitchFamily="18" charset="0"/>
                      </a:rPr>
                      <m:t>𝑈</m:t>
                    </m:r>
                  </m:oMath>
                </a14:m>
                <a:r>
                  <a:rPr lang="en-US" sz="1600" b="0" i="0" u="none" strike="noStrike" baseline="0" dirty="0">
                    <a:latin typeface="+mj-lt"/>
                  </a:rPr>
                  <a:t> is the matrix of eigenvectors of the normalized graph Laplacian </a:t>
                </a:r>
                <a14:m>
                  <m:oMath xmlns:m="http://schemas.openxmlformats.org/officeDocument/2006/math">
                    <m:r>
                      <a:rPr lang="en-US" sz="1600" b="0" i="1" u="none" strike="noStrike" baseline="0" dirty="0" smtClean="0">
                        <a:latin typeface="Cambria Math" panose="02040503050406030204" pitchFamily="18" charset="0"/>
                      </a:rPr>
                      <m:t>𝐿</m:t>
                    </m:r>
                  </m:oMath>
                </a14:m>
                <a:endParaRPr lang="en-US" sz="1600" b="0" i="0" u="none" strike="noStrike" baseline="0" dirty="0">
                  <a:latin typeface="+mj-lt"/>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b="0" i="1" smtClean="0">
                              <a:latin typeface="Cambria Math" panose="02040503050406030204" pitchFamily="18" charset="0"/>
                            </a:rPr>
                            <m:t>𝐿</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𝐷</m:t>
                              </m:r>
                            </m:e>
                          </m:acc>
                        </m:e>
                        <m: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i="1">
                          <a:latin typeface="Cambria Math" panose="02040503050406030204" pitchFamily="18" charset="0"/>
                        </a:rPr>
                        <m:t>∗</m:t>
                      </m:r>
                      <m:r>
                        <a:rPr lang="en-US" sz="1600" b="0" i="1" smtClean="0">
                          <a:latin typeface="Cambria Math" panose="02040503050406030204" pitchFamily="18" charset="0"/>
                        </a:rPr>
                        <m:t>𝐴</m:t>
                      </m:r>
                      <m:r>
                        <a:rPr lang="en-US" sz="1600" i="1">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𝐷</m:t>
                              </m:r>
                            </m:e>
                          </m:acc>
                        </m:e>
                        <m: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i="1">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𝑈</m:t>
                      </m:r>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Λ</m:t>
                      </m:r>
                      <m:r>
                        <a:rPr lang="en-US" sz="1600" b="0" i="1" smtClean="0">
                          <a:latin typeface="Cambria Math" panose="02040503050406030204" pitchFamily="18" charset="0"/>
                          <a:ea typeface="Cambria Math" panose="02040503050406030204" pitchFamily="18" charset="0"/>
                        </a:rPr>
                        <m:t> </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oMath>
                  </m:oMathPara>
                </a14:m>
                <a:endParaRPr lang="en-US" sz="1600" b="0" i="1" dirty="0">
                  <a:latin typeface="+mj-lt"/>
                </a:endParaRPr>
              </a:p>
              <a:p>
                <a:pPr>
                  <a:lnSpc>
                    <a:spcPct val="150000"/>
                  </a:lnSpc>
                </a:pP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𝑔</m:t>
                        </m:r>
                      </m:e>
                      <m:sub>
                        <m:r>
                          <a:rPr lang="en-US" sz="2000" b="0" i="1" u="none" strike="noStrike" baseline="0" smtClean="0">
                            <a:latin typeface="Cambria Math" panose="02040503050406030204" pitchFamily="18" charset="0"/>
                          </a:rPr>
                          <m:t>𝜃</m:t>
                        </m:r>
                      </m:sub>
                    </m:sSub>
                    <m:r>
                      <a:rPr lang="en-US" sz="2000" b="0" i="1" u="none" strike="noStrike" baseline="0" smtClean="0">
                        <a:latin typeface="Cambria Math" panose="02040503050406030204" pitchFamily="18" charset="0"/>
                      </a:rPr>
                      <m:t> </m:t>
                    </m:r>
                  </m:oMath>
                </a14:m>
                <a:r>
                  <a:rPr lang="en-US" sz="1600" b="0" i="0" u="none" strike="noStrike" baseline="0" dirty="0">
                    <a:latin typeface="+mj-lt"/>
                  </a:rPr>
                  <a:t>is a function of the eigenvalues</a:t>
                </a:r>
                <a:r>
                  <a:rPr lang="en-US" sz="1600" b="0" i="0" u="none" strike="noStrike" dirty="0">
                    <a:latin typeface="+mj-lt"/>
                  </a:rPr>
                  <a:t> of the Laplacian, so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𝜃</m:t>
                        </m:r>
                      </m:sub>
                    </m:sSub>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Λ</m:t>
                    </m:r>
                    <m:r>
                      <a:rPr lang="en-US" b="0" i="1" smtClean="0">
                        <a:latin typeface="Cambria Math" panose="02040503050406030204" pitchFamily="18" charset="0"/>
                        <a:ea typeface="Cambria Math" panose="02040503050406030204" pitchFamily="18" charset="0"/>
                      </a:rPr>
                      <m:t>)</m:t>
                    </m:r>
                  </m:oMath>
                </a14:m>
                <a:endParaRPr lang="en-US" sz="1600" b="0" i="0" u="none" strike="noStrike" dirty="0">
                  <a:latin typeface="+mj-lt"/>
                </a:endParaRPr>
              </a:p>
              <a:p>
                <a:pPr>
                  <a:lnSpc>
                    <a:spcPct val="150000"/>
                  </a:lnSpc>
                </a:pPr>
                <a:r>
                  <a:rPr lang="en-US" sz="1600" u="sng" dirty="0">
                    <a:latin typeface="+mj-lt"/>
                  </a:rPr>
                  <a:t>However, computing this does not scale</a:t>
                </a:r>
                <a:r>
                  <a:rPr lang="en-US" sz="1600" dirty="0">
                    <a:latin typeface="+mj-lt"/>
                  </a:rPr>
                  <a:t>: </a:t>
                </a:r>
              </a:p>
              <a:p>
                <a:pPr marL="285750" indent="-285750">
                  <a:lnSpc>
                    <a:spcPct val="150000"/>
                  </a:lnSpc>
                  <a:buFont typeface="Arial" panose="020B0604020202020204" pitchFamily="34" charset="0"/>
                  <a:buChar char="•"/>
                </a:pPr>
                <a:r>
                  <a:rPr lang="en-US" sz="1600" dirty="0">
                    <a:latin typeface="+mj-lt"/>
                  </a:rPr>
                  <a:t>Multiplication of </a:t>
                </a:r>
                <a14:m>
                  <m:oMath xmlns:m="http://schemas.openxmlformats.org/officeDocument/2006/math">
                    <m:r>
                      <a:rPr lang="en-US" sz="1600" i="1" dirty="0" smtClean="0">
                        <a:latin typeface="Cambria Math" panose="02040503050406030204" pitchFamily="18" charset="0"/>
                      </a:rPr>
                      <m:t>𝑈</m:t>
                    </m:r>
                    <m:r>
                      <a:rPr lang="en-US" sz="1600" i="1" dirty="0">
                        <a:latin typeface="Cambria Math" panose="02040503050406030204" pitchFamily="18" charset="0"/>
                      </a:rPr>
                      <m:t> </m:t>
                    </m:r>
                    <m:r>
                      <a:rPr lang="en-US" sz="1600" i="1" dirty="0" smtClean="0">
                        <a:latin typeface="Cambria Math" panose="02040503050406030204" pitchFamily="18" charset="0"/>
                      </a:rPr>
                      <m:t>𝑖𝑠</m:t>
                    </m:r>
                    <m:r>
                      <a:rPr lang="en-US" sz="1600" i="1" dirty="0">
                        <a:latin typeface="Cambria Math" panose="02040503050406030204" pitchFamily="18" charset="0"/>
                      </a:rPr>
                      <m:t> </m:t>
                    </m:r>
                    <m:r>
                      <a:rPr lang="en-US" sz="1600" i="1" dirty="0" smtClean="0">
                        <a:latin typeface="Cambria Math" panose="02040503050406030204" pitchFamily="18" charset="0"/>
                      </a:rPr>
                      <m:t>𝑂</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𝑁</m:t>
                        </m:r>
                      </m:e>
                      <m:sup>
                        <m:r>
                          <a:rPr lang="en-US" sz="1600" i="1" dirty="0" smtClean="0">
                            <a:latin typeface="Cambria Math" panose="02040503050406030204" pitchFamily="18" charset="0"/>
                          </a:rPr>
                          <m:t>2</m:t>
                        </m:r>
                      </m:sup>
                    </m:sSup>
                    <m:r>
                      <a:rPr lang="en-US" sz="1600" i="1" dirty="0">
                        <a:latin typeface="Cambria Math" panose="02040503050406030204" pitchFamily="18" charset="0"/>
                      </a:rPr>
                      <m:t>)</m:t>
                    </m:r>
                  </m:oMath>
                </a14:m>
                <a:r>
                  <a:rPr lang="en-US" sz="1600" dirty="0">
                    <a:latin typeface="+mj-lt"/>
                  </a:rPr>
                  <a:t> and </a:t>
                </a:r>
              </a:p>
              <a:p>
                <a:pPr marL="285750" indent="-285750">
                  <a:lnSpc>
                    <a:spcPct val="150000"/>
                  </a:lnSpc>
                  <a:buFont typeface="Arial" panose="020B0604020202020204" pitchFamily="34" charset="0"/>
                  <a:buChar char="•"/>
                </a:pPr>
                <a:r>
                  <a:rPr lang="en-US" sz="1600" dirty="0">
                    <a:latin typeface="+mj-lt"/>
                  </a:rPr>
                  <a:t>Eigen-decomposition of </a:t>
                </a:r>
                <a14:m>
                  <m:oMath xmlns:m="http://schemas.openxmlformats.org/officeDocument/2006/math">
                    <m:r>
                      <a:rPr lang="en-US" sz="1600" i="1" dirty="0" smtClean="0">
                        <a:latin typeface="Cambria Math" panose="02040503050406030204" pitchFamily="18" charset="0"/>
                      </a:rPr>
                      <m:t>𝐿</m:t>
                    </m:r>
                  </m:oMath>
                </a14:m>
                <a:r>
                  <a:rPr lang="en-US" sz="1600" dirty="0">
                    <a:latin typeface="+mj-lt"/>
                  </a:rPr>
                  <a:t> is too expensive for large graphs</a:t>
                </a:r>
              </a:p>
              <a:p>
                <a:pPr>
                  <a:lnSpc>
                    <a:spcPct val="150000"/>
                  </a:lnSpc>
                </a:pPr>
                <a:r>
                  <a:rPr lang="en-US" sz="1600" dirty="0">
                    <a:latin typeface="+mj-lt"/>
                  </a:rPr>
                  <a:t>Solution is to approximate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𝜃</m:t>
                        </m:r>
                      </m:sub>
                    </m:sSub>
                    <m:r>
                      <a:rPr lang="en-US" sz="1600" b="0" i="1" smtClean="0">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Λ</m:t>
                    </m:r>
                    <m:r>
                      <a:rPr lang="en-US" sz="1600" b="0" i="1" smtClean="0">
                        <a:latin typeface="Cambria Math" panose="02040503050406030204" pitchFamily="18" charset="0"/>
                        <a:ea typeface="Cambria Math" panose="02040503050406030204" pitchFamily="18" charset="0"/>
                      </a:rPr>
                      <m:t>)</m:t>
                    </m:r>
                  </m:oMath>
                </a14:m>
                <a:r>
                  <a:rPr lang="en-US" sz="1600" dirty="0">
                    <a:latin typeface="+mj-lt"/>
                  </a:rPr>
                  <a:t> with the Chebyshev polynomials</a:t>
                </a:r>
              </a:p>
              <a:p>
                <a:pPr>
                  <a:lnSpc>
                    <a:spcPct val="150000"/>
                  </a:lnSpc>
                </a:pPr>
                <a:r>
                  <a:rPr lang="en-US" sz="1600" dirty="0">
                    <a:latin typeface="+mj-lt"/>
                  </a:rPr>
                  <a:t>Chebyshev series is related to a Fourier cosine series (period </a:t>
                </a:r>
                <a14:m>
                  <m:oMath xmlns:m="http://schemas.openxmlformats.org/officeDocument/2006/math">
                    <m:r>
                      <a:rPr lang="en-US" sz="1600" i="1" dirty="0" smtClean="0">
                        <a:latin typeface="Cambria Math" panose="02040503050406030204" pitchFamily="18" charset="0"/>
                      </a:rPr>
                      <m:t>2</m:t>
                    </m:r>
                    <m:r>
                      <a:rPr lang="en-US" sz="1600" i="1" dirty="0" smtClean="0">
                        <a:latin typeface="Cambria Math" panose="02040503050406030204" pitchFamily="18" charset="0"/>
                      </a:rPr>
                      <m:t>𝐿</m:t>
                    </m:r>
                  </m:oMath>
                </a14:m>
                <a:r>
                  <a:rPr lang="en-US" sz="1600" dirty="0">
                    <a:latin typeface="+mj-lt"/>
                  </a:rPr>
                  <a:t>)</a:t>
                </a:r>
              </a:p>
              <a:p>
                <a:pPr>
                  <a:lnSpc>
                    <a:spcPct val="150000"/>
                  </a:lnSpc>
                </a:pPr>
                <a:r>
                  <a:rPr lang="en-US" sz="1600" dirty="0">
                    <a:latin typeface="+mj-lt"/>
                  </a:rPr>
                  <a:t> </a:t>
                </a:r>
              </a:p>
            </p:txBody>
          </p:sp>
        </mc:Choice>
        <mc:Fallback xmlns="">
          <p:sp>
            <p:nvSpPr>
              <p:cNvPr id="7" name="TextBox 6">
                <a:extLst>
                  <a:ext uri="{FF2B5EF4-FFF2-40B4-BE49-F238E27FC236}">
                    <a16:creationId xmlns:a16="http://schemas.microsoft.com/office/drawing/2014/main" id="{FABEA2BE-26D7-440D-9ED5-CBF59BD8170E}"/>
                  </a:ext>
                </a:extLst>
              </p:cNvPr>
              <p:cNvSpPr txBox="1">
                <a:spLocks noRot="1" noChangeAspect="1" noMove="1" noResize="1" noEditPoints="1" noAdjustHandles="1" noChangeArrowheads="1" noChangeShapeType="1" noTextEdit="1"/>
              </p:cNvSpPr>
              <p:nvPr/>
            </p:nvSpPr>
            <p:spPr bwMode="gray">
              <a:xfrm>
                <a:off x="278312" y="1940169"/>
                <a:ext cx="9169401" cy="3613618"/>
              </a:xfrm>
              <a:prstGeom prst="rect">
                <a:avLst/>
              </a:prstGeom>
              <a:blipFill>
                <a:blip r:embed="rId3"/>
                <a:stretch>
                  <a:fillRect l="-39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FCC4BD4-23F9-4EC0-B3EE-B6F94A8AFD2A}"/>
              </a:ext>
            </a:extLst>
          </p:cNvPr>
          <p:cNvPicPr>
            <a:picLocks noChangeAspect="1"/>
          </p:cNvPicPr>
          <p:nvPr/>
        </p:nvPicPr>
        <p:blipFill>
          <a:blip r:embed="rId4"/>
          <a:stretch>
            <a:fillRect/>
          </a:stretch>
        </p:blipFill>
        <p:spPr>
          <a:xfrm>
            <a:off x="9495781" y="2650296"/>
            <a:ext cx="2531831" cy="809497"/>
          </a:xfrm>
          <a:prstGeom prst="rect">
            <a:avLst/>
          </a:prstGeom>
        </p:spPr>
      </p:pic>
      <p:pic>
        <p:nvPicPr>
          <p:cNvPr id="10" name="Picture 9">
            <a:extLst>
              <a:ext uri="{FF2B5EF4-FFF2-40B4-BE49-F238E27FC236}">
                <a16:creationId xmlns:a16="http://schemas.microsoft.com/office/drawing/2014/main" id="{5CBCCE26-D954-4749-A124-22D457DDE3DB}"/>
              </a:ext>
            </a:extLst>
          </p:cNvPr>
          <p:cNvPicPr>
            <a:picLocks noChangeAspect="1"/>
          </p:cNvPicPr>
          <p:nvPr/>
        </p:nvPicPr>
        <p:blipFill>
          <a:blip r:embed="rId5"/>
          <a:stretch>
            <a:fillRect/>
          </a:stretch>
        </p:blipFill>
        <p:spPr>
          <a:xfrm>
            <a:off x="9609705" y="3558059"/>
            <a:ext cx="2303983" cy="574545"/>
          </a:xfrm>
          <a:prstGeom prst="rect">
            <a:avLst/>
          </a:prstGeom>
        </p:spPr>
      </p:pic>
      <p:pic>
        <p:nvPicPr>
          <p:cNvPr id="12" name="Picture 11">
            <a:extLst>
              <a:ext uri="{FF2B5EF4-FFF2-40B4-BE49-F238E27FC236}">
                <a16:creationId xmlns:a16="http://schemas.microsoft.com/office/drawing/2014/main" id="{1486CBB5-A232-4356-AEBB-0513DFE5B48D}"/>
              </a:ext>
            </a:extLst>
          </p:cNvPr>
          <p:cNvPicPr>
            <a:picLocks noChangeAspect="1"/>
          </p:cNvPicPr>
          <p:nvPr/>
        </p:nvPicPr>
        <p:blipFill>
          <a:blip r:embed="rId6"/>
          <a:stretch>
            <a:fillRect/>
          </a:stretch>
        </p:blipFill>
        <p:spPr>
          <a:xfrm>
            <a:off x="9744902" y="4191651"/>
            <a:ext cx="2033588" cy="1719263"/>
          </a:xfrm>
          <a:prstGeom prst="rect">
            <a:avLst/>
          </a:prstGeom>
        </p:spPr>
      </p:pic>
      <p:sp>
        <p:nvSpPr>
          <p:cNvPr id="15" name="TextBox 14">
            <a:extLst>
              <a:ext uri="{FF2B5EF4-FFF2-40B4-BE49-F238E27FC236}">
                <a16:creationId xmlns:a16="http://schemas.microsoft.com/office/drawing/2014/main" id="{27671FEB-2286-491C-973F-07A963C0B346}"/>
              </a:ext>
            </a:extLst>
          </p:cNvPr>
          <p:cNvSpPr txBox="1"/>
          <p:nvPr/>
        </p:nvSpPr>
        <p:spPr bwMode="gray">
          <a:xfrm>
            <a:off x="11402950" y="5881957"/>
            <a:ext cx="920443"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Wikipedia</a:t>
            </a:r>
            <a:endParaRPr lang="en-US" sz="1200" dirty="0"/>
          </a:p>
        </p:txBody>
      </p:sp>
      <p:pic>
        <p:nvPicPr>
          <p:cNvPr id="17" name="Picture 16">
            <a:extLst>
              <a:ext uri="{FF2B5EF4-FFF2-40B4-BE49-F238E27FC236}">
                <a16:creationId xmlns:a16="http://schemas.microsoft.com/office/drawing/2014/main" id="{B426FB94-52B0-4154-A91A-AA00916CB2C6}"/>
              </a:ext>
            </a:extLst>
          </p:cNvPr>
          <p:cNvPicPr>
            <a:picLocks noChangeAspect="1"/>
          </p:cNvPicPr>
          <p:nvPr/>
        </p:nvPicPr>
        <p:blipFill>
          <a:blip r:embed="rId7"/>
          <a:stretch>
            <a:fillRect/>
          </a:stretch>
        </p:blipFill>
        <p:spPr>
          <a:xfrm>
            <a:off x="1409009" y="5539161"/>
            <a:ext cx="2745814" cy="674037"/>
          </a:xfrm>
          <a:prstGeom prst="rect">
            <a:avLst/>
          </a:prstGeom>
        </p:spPr>
      </p:pic>
      <p:pic>
        <p:nvPicPr>
          <p:cNvPr id="19" name="Picture 18">
            <a:extLst>
              <a:ext uri="{FF2B5EF4-FFF2-40B4-BE49-F238E27FC236}">
                <a16:creationId xmlns:a16="http://schemas.microsoft.com/office/drawing/2014/main" id="{1AB836F3-236F-49B6-BC27-DEBD97AE4DB3}"/>
              </a:ext>
            </a:extLst>
          </p:cNvPr>
          <p:cNvPicPr>
            <a:picLocks noChangeAspect="1"/>
          </p:cNvPicPr>
          <p:nvPr/>
        </p:nvPicPr>
        <p:blipFill>
          <a:blip r:embed="rId8"/>
          <a:stretch>
            <a:fillRect/>
          </a:stretch>
        </p:blipFill>
        <p:spPr>
          <a:xfrm>
            <a:off x="4871250" y="5584565"/>
            <a:ext cx="2799392" cy="526618"/>
          </a:xfrm>
          <a:prstGeom prst="rect">
            <a:avLst/>
          </a:prstGeom>
        </p:spPr>
      </p:pic>
      <p:sp>
        <p:nvSpPr>
          <p:cNvPr id="20" name="Rectangle 19">
            <a:extLst>
              <a:ext uri="{FF2B5EF4-FFF2-40B4-BE49-F238E27FC236}">
                <a16:creationId xmlns:a16="http://schemas.microsoft.com/office/drawing/2014/main" id="{FB1CB83F-FDD3-439E-836F-DB7B8C3E0B4A}"/>
              </a:ext>
            </a:extLst>
          </p:cNvPr>
          <p:cNvSpPr/>
          <p:nvPr/>
        </p:nvSpPr>
        <p:spPr bwMode="gray">
          <a:xfrm>
            <a:off x="3048000" y="6009168"/>
            <a:ext cx="1565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2" name="Connector: Elbow 21">
            <a:extLst>
              <a:ext uri="{FF2B5EF4-FFF2-40B4-BE49-F238E27FC236}">
                <a16:creationId xmlns:a16="http://schemas.microsoft.com/office/drawing/2014/main" id="{3CFFA1C1-B467-4319-803D-21B1A4AE5630}"/>
              </a:ext>
            </a:extLst>
          </p:cNvPr>
          <p:cNvCxnSpPr>
            <a:cxnSpLocks/>
            <a:stCxn id="20" idx="0"/>
            <a:endCxn id="23" idx="2"/>
          </p:cNvCxnSpPr>
          <p:nvPr/>
        </p:nvCxnSpPr>
        <p:spPr bwMode="gray">
          <a:xfrm rot="5400000" flipH="1" flipV="1">
            <a:off x="4063144" y="5072284"/>
            <a:ext cx="12700" cy="1873769"/>
          </a:xfrm>
          <a:prstGeom prst="bentConnector5">
            <a:avLst>
              <a:gd name="adj1" fmla="val -1800000"/>
              <a:gd name="adj2" fmla="val 50000"/>
              <a:gd name="adj3" fmla="val -1797315"/>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1FDC7C60-46E1-4BFB-8117-257F2E68FEBA}"/>
              </a:ext>
            </a:extLst>
          </p:cNvPr>
          <p:cNvSpPr/>
          <p:nvPr/>
        </p:nvSpPr>
        <p:spPr bwMode="gray">
          <a:xfrm>
            <a:off x="4921769" y="5963449"/>
            <a:ext cx="1565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9602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64E-23EC-44F7-8AB8-F711592489DE}"/>
              </a:ext>
            </a:extLst>
          </p:cNvPr>
          <p:cNvSpPr>
            <a:spLocks noGrp="1"/>
          </p:cNvSpPr>
          <p:nvPr>
            <p:ph type="title"/>
          </p:nvPr>
        </p:nvSpPr>
        <p:spPr>
          <a:xfrm>
            <a:off x="478369" y="144001"/>
            <a:ext cx="9169401" cy="514738"/>
          </a:xfrm>
        </p:spPr>
        <p:txBody>
          <a:bodyPr/>
          <a:lstStyle/>
          <a:p>
            <a:r>
              <a:rPr lang="en-US" sz="2400" dirty="0"/>
              <a:t>Approximation with Chebyshev Polynomials </a:t>
            </a:r>
            <a:r>
              <a:rPr lang="en-US" sz="2000" dirty="0"/>
              <a:t>[Hammond 2011]</a:t>
            </a:r>
            <a:endParaRPr lang="en-US" sz="2400" dirty="0"/>
          </a:p>
        </p:txBody>
      </p:sp>
      <p:pic>
        <p:nvPicPr>
          <p:cNvPr id="6" name="Content Placeholder 5">
            <a:extLst>
              <a:ext uri="{FF2B5EF4-FFF2-40B4-BE49-F238E27FC236}">
                <a16:creationId xmlns:a16="http://schemas.microsoft.com/office/drawing/2014/main" id="{E95EF3F7-D8A0-4B95-9DE8-8D366A4EB524}"/>
              </a:ext>
            </a:extLst>
          </p:cNvPr>
          <p:cNvPicPr>
            <a:picLocks noGrp="1" noChangeAspect="1"/>
          </p:cNvPicPr>
          <p:nvPr>
            <p:ph idx="1"/>
          </p:nvPr>
        </p:nvPicPr>
        <p:blipFill>
          <a:blip r:embed="rId2"/>
          <a:stretch>
            <a:fillRect/>
          </a:stretch>
        </p:blipFill>
        <p:spPr>
          <a:xfrm>
            <a:off x="779061" y="1087335"/>
            <a:ext cx="2701374" cy="920750"/>
          </a:xfrm>
        </p:spPr>
      </p:pic>
      <p:sp>
        <p:nvSpPr>
          <p:cNvPr id="4" name="Slide Number Placeholder 3">
            <a:extLst>
              <a:ext uri="{FF2B5EF4-FFF2-40B4-BE49-F238E27FC236}">
                <a16:creationId xmlns:a16="http://schemas.microsoft.com/office/drawing/2014/main" id="{8BDAA619-5877-4CC5-AC54-DEDA4222F0D6}"/>
              </a:ext>
            </a:extLst>
          </p:cNvPr>
          <p:cNvSpPr>
            <a:spLocks noGrp="1"/>
          </p:cNvSpPr>
          <p:nvPr>
            <p:ph type="sldNum" sz="quarter" idx="12"/>
          </p:nvPr>
        </p:nvSpPr>
        <p:spPr/>
        <p:txBody>
          <a:bodyPr/>
          <a:lstStyle/>
          <a:p>
            <a:fld id="{81561042-0DC2-4A04-AA50-F6D44EB20EBA}" type="slidenum">
              <a:rPr lang="en-US" smtClean="0"/>
              <a:t>27</a:t>
            </a:fld>
            <a:endParaRPr lang="en-US"/>
          </a:p>
        </p:txBody>
      </p:sp>
      <p:pic>
        <p:nvPicPr>
          <p:cNvPr id="8" name="Picture 7">
            <a:extLst>
              <a:ext uri="{FF2B5EF4-FFF2-40B4-BE49-F238E27FC236}">
                <a16:creationId xmlns:a16="http://schemas.microsoft.com/office/drawing/2014/main" id="{F34CE29E-AD0C-4FBB-8C94-86EEC82BB76D}"/>
              </a:ext>
            </a:extLst>
          </p:cNvPr>
          <p:cNvPicPr>
            <a:picLocks noChangeAspect="1"/>
          </p:cNvPicPr>
          <p:nvPr/>
        </p:nvPicPr>
        <p:blipFill>
          <a:blip r:embed="rId3"/>
          <a:stretch>
            <a:fillRect/>
          </a:stretch>
        </p:blipFill>
        <p:spPr>
          <a:xfrm>
            <a:off x="901065" y="2148947"/>
            <a:ext cx="2647950" cy="6191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40C60A-E424-423B-8FB3-DEBF0800E4D8}"/>
                  </a:ext>
                </a:extLst>
              </p:cNvPr>
              <p:cNvSpPr txBox="1"/>
              <p:nvPr/>
            </p:nvSpPr>
            <p:spPr bwMode="gray">
              <a:xfrm>
                <a:off x="706440" y="3017520"/>
                <a:ext cx="8537470" cy="163949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 where:</a:t>
                </a:r>
              </a:p>
              <a:p>
                <a:pPr>
                  <a:spcBef>
                    <a:spcPts val="300"/>
                  </a:spcBef>
                  <a:spcAft>
                    <a:spcPts val="300"/>
                  </a:spcAft>
                  <a:buClr>
                    <a:schemeClr val="accent1"/>
                  </a:buClr>
                  <a:buSzPct val="90000"/>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𝑚𝑎𝑥</m:t>
                        </m:r>
                      </m:sub>
                    </m:sSub>
                  </m:oMath>
                </a14:m>
                <a:r>
                  <a:rPr lang="en-US" dirty="0"/>
                  <a:t> is the largest eigenvalue of the Laplacian</a:t>
                </a:r>
              </a:p>
              <a:p>
                <a:pPr>
                  <a:spcBef>
                    <a:spcPts val="300"/>
                  </a:spcBef>
                  <a:spcAft>
                    <a:spcPts val="300"/>
                  </a:spcAft>
                  <a:buClr>
                    <a:schemeClr val="accent1"/>
                  </a:buClr>
                  <a:buSzPct val="90000"/>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oMath>
                </a14:m>
                <a:r>
                  <a:rPr lang="en-US" dirty="0"/>
                  <a:t>is the Chebyshev coefficients</a:t>
                </a:r>
              </a:p>
              <a:p>
                <a:pPr>
                  <a:spcBef>
                    <a:spcPts val="300"/>
                  </a:spcBef>
                  <a:spcAft>
                    <a:spcPts val="300"/>
                  </a:spcAft>
                  <a:buClr>
                    <a:schemeClr val="accent1"/>
                  </a:buClr>
                  <a:buSzPct val="90000"/>
                </a:pPr>
                <a:r>
                  <a:rPr lang="en-US" dirty="0"/>
                  <a:t>Chebyshev polynomial is recursively defined by</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=2</m:t>
                      </m:r>
                      <m:r>
                        <a:rPr lang="en-US" sz="2000" b="0" i="1" smtClean="0">
                          <a:latin typeface="Cambria Math" panose="02040503050406030204" pitchFamily="18" charset="0"/>
                        </a:rPr>
                        <m:t>𝑥</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rPr>
                        <m:t>𝑤h𝑒𝑟𝑒</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𝑜</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=1,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𝑥</m:t>
                      </m:r>
                    </m:oMath>
                  </m:oMathPara>
                </a14:m>
                <a:endParaRPr lang="en-US" sz="2000" dirty="0" err="1"/>
              </a:p>
            </p:txBody>
          </p:sp>
        </mc:Choice>
        <mc:Fallback xmlns="">
          <p:sp>
            <p:nvSpPr>
              <p:cNvPr id="9" name="TextBox 8">
                <a:extLst>
                  <a:ext uri="{FF2B5EF4-FFF2-40B4-BE49-F238E27FC236}">
                    <a16:creationId xmlns:a16="http://schemas.microsoft.com/office/drawing/2014/main" id="{7940C60A-E424-423B-8FB3-DEBF0800E4D8}"/>
                  </a:ext>
                </a:extLst>
              </p:cNvPr>
              <p:cNvSpPr txBox="1">
                <a:spLocks noRot="1" noChangeAspect="1" noMove="1" noResize="1" noEditPoints="1" noAdjustHandles="1" noChangeArrowheads="1" noChangeShapeType="1" noTextEdit="1"/>
              </p:cNvSpPr>
              <p:nvPr/>
            </p:nvSpPr>
            <p:spPr bwMode="gray">
              <a:xfrm>
                <a:off x="706440" y="3017520"/>
                <a:ext cx="8537470" cy="1639498"/>
              </a:xfrm>
              <a:prstGeom prst="rect">
                <a:avLst/>
              </a:prstGeom>
              <a:blipFill>
                <a:blip r:embed="rId4"/>
                <a:stretch>
                  <a:fillRect l="-1714" t="-4833" b="-594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1442284-A4B9-4D01-8A21-7E32730E063E}"/>
              </a:ext>
            </a:extLst>
          </p:cNvPr>
          <p:cNvPicPr>
            <a:picLocks noChangeAspect="1"/>
          </p:cNvPicPr>
          <p:nvPr/>
        </p:nvPicPr>
        <p:blipFill>
          <a:blip r:embed="rId5"/>
          <a:stretch>
            <a:fillRect/>
          </a:stretch>
        </p:blipFill>
        <p:spPr>
          <a:xfrm>
            <a:off x="3011805" y="5051897"/>
            <a:ext cx="3638550" cy="1133475"/>
          </a:xfrm>
          <a:prstGeom prst="rect">
            <a:avLst/>
          </a:prstGeom>
        </p:spPr>
      </p:pic>
      <p:sp>
        <p:nvSpPr>
          <p:cNvPr id="12" name="TextBox 11">
            <a:extLst>
              <a:ext uri="{FF2B5EF4-FFF2-40B4-BE49-F238E27FC236}">
                <a16:creationId xmlns:a16="http://schemas.microsoft.com/office/drawing/2014/main" id="{2D84B0E6-8DD7-48CD-9FF8-9C624A2C0408}"/>
              </a:ext>
            </a:extLst>
          </p:cNvPr>
          <p:cNvSpPr txBox="1"/>
          <p:nvPr/>
        </p:nvSpPr>
        <p:spPr bwMode="gray">
          <a:xfrm>
            <a:off x="97691" y="6580252"/>
            <a:ext cx="10174069" cy="260794"/>
          </a:xfrm>
          <a:prstGeom prst="rect">
            <a:avLst/>
          </a:prstGeom>
          <a:noFill/>
        </p:spPr>
        <p:txBody>
          <a:bodyPr wrap="square" lIns="0" tIns="0" rIns="0" bIns="0" rtlCol="0">
            <a:noAutofit/>
          </a:bodyPr>
          <a:lstStyle/>
          <a:p>
            <a:pPr algn="l"/>
            <a:r>
              <a:rPr lang="en-US" sz="1400" b="0" i="0" u="none" strike="noStrike" baseline="0" dirty="0">
                <a:latin typeface="NimbusRomNo9L-Regu"/>
              </a:rPr>
              <a:t>Hammond, D. et al., (2011) Wavelets on graphs via spectral graph theory. </a:t>
            </a:r>
            <a:r>
              <a:rPr lang="en-US" sz="1400" b="0" i="0" u="none" strike="noStrike" baseline="0" dirty="0">
                <a:latin typeface="NimbusRomNo9L-ReguItal"/>
              </a:rPr>
              <a:t>Applied and Computational Harmonic Analysis</a:t>
            </a:r>
            <a:r>
              <a:rPr lang="en-US" sz="1400" b="0" i="0" u="none" strike="noStrike" baseline="0" dirty="0">
                <a:latin typeface="NimbusRomNo9L-Regu"/>
              </a:rPr>
              <a:t>, 30(2):129–150</a:t>
            </a:r>
            <a:endParaRPr lang="en-US" sz="1050" dirty="0"/>
          </a:p>
        </p:txBody>
      </p:sp>
    </p:spTree>
    <p:extLst>
      <p:ext uri="{BB962C8B-B14F-4D97-AF65-F5344CB8AC3E}">
        <p14:creationId xmlns:p14="http://schemas.microsoft.com/office/powerpoint/2010/main" val="26577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13E8-95F5-443D-9816-96D41DFA0553}"/>
              </a:ext>
            </a:extLst>
          </p:cNvPr>
          <p:cNvSpPr>
            <a:spLocks noGrp="1"/>
          </p:cNvSpPr>
          <p:nvPr>
            <p:ph type="title"/>
          </p:nvPr>
        </p:nvSpPr>
        <p:spPr>
          <a:xfrm>
            <a:off x="478369" y="144001"/>
            <a:ext cx="9169401" cy="966272"/>
          </a:xfrm>
        </p:spPr>
        <p:txBody>
          <a:bodyPr/>
          <a:lstStyle/>
          <a:p>
            <a:r>
              <a:rPr lang="en-US" dirty="0"/>
              <a:t>Forward computation in the GNN </a:t>
            </a:r>
            <a:r>
              <a:rPr lang="en-US" sz="1800" dirty="0"/>
              <a:t>[</a:t>
            </a:r>
            <a:r>
              <a:rPr lang="en-US" sz="1800" dirty="0" err="1"/>
              <a:t>Kipf</a:t>
            </a:r>
            <a:r>
              <a:rPr lang="en-US" sz="1800" dirty="0"/>
              <a:t> &amp; Welling 2017]</a:t>
            </a:r>
            <a:br>
              <a:rPr lang="en-US" dirty="0"/>
            </a:br>
            <a:endParaRPr lang="en-US" dirty="0"/>
          </a:p>
        </p:txBody>
      </p:sp>
      <p:sp>
        <p:nvSpPr>
          <p:cNvPr id="4" name="Slide Number Placeholder 3">
            <a:extLst>
              <a:ext uri="{FF2B5EF4-FFF2-40B4-BE49-F238E27FC236}">
                <a16:creationId xmlns:a16="http://schemas.microsoft.com/office/drawing/2014/main" id="{9E649ADF-A65E-4112-AAA5-1BFA0707E7E7}"/>
              </a:ext>
            </a:extLst>
          </p:cNvPr>
          <p:cNvSpPr>
            <a:spLocks noGrp="1"/>
          </p:cNvSpPr>
          <p:nvPr>
            <p:ph type="sldNum" sz="quarter" idx="12"/>
          </p:nvPr>
        </p:nvSpPr>
        <p:spPr/>
        <p:txBody>
          <a:bodyPr/>
          <a:lstStyle/>
          <a:p>
            <a:fld id="{81561042-0DC2-4A04-AA50-F6D44EB20EBA}" type="slidenum">
              <a:rPr lang="en-US" smtClean="0"/>
              <a:t>28</a:t>
            </a:fld>
            <a:endParaRPr lang="en-US"/>
          </a:p>
        </p:txBody>
      </p:sp>
      <p:pic>
        <p:nvPicPr>
          <p:cNvPr id="8" name="Picture 7">
            <a:extLst>
              <a:ext uri="{FF2B5EF4-FFF2-40B4-BE49-F238E27FC236}">
                <a16:creationId xmlns:a16="http://schemas.microsoft.com/office/drawing/2014/main" id="{AF0B7DB0-8279-4CF3-B1D4-13C5AB2B4B25}"/>
              </a:ext>
            </a:extLst>
          </p:cNvPr>
          <p:cNvPicPr>
            <a:picLocks noChangeAspect="1"/>
          </p:cNvPicPr>
          <p:nvPr/>
        </p:nvPicPr>
        <p:blipFill>
          <a:blip r:embed="rId2"/>
          <a:stretch>
            <a:fillRect/>
          </a:stretch>
        </p:blipFill>
        <p:spPr>
          <a:xfrm>
            <a:off x="1199095" y="3214779"/>
            <a:ext cx="8448675" cy="942975"/>
          </a:xfrm>
          <a:prstGeom prst="rect">
            <a:avLst/>
          </a:prstGeom>
        </p:spPr>
      </p:pic>
      <p:sp>
        <p:nvSpPr>
          <p:cNvPr id="9" name="TextBox 8">
            <a:extLst>
              <a:ext uri="{FF2B5EF4-FFF2-40B4-BE49-F238E27FC236}">
                <a16:creationId xmlns:a16="http://schemas.microsoft.com/office/drawing/2014/main" id="{B0A7AD17-923A-4C43-94EC-CEBD7B9EA4B1}"/>
              </a:ext>
            </a:extLst>
          </p:cNvPr>
          <p:cNvSpPr txBox="1"/>
          <p:nvPr/>
        </p:nvSpPr>
        <p:spPr bwMode="gray">
          <a:xfrm>
            <a:off x="151145" y="6109107"/>
            <a:ext cx="10381811" cy="738664"/>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Kipf</a:t>
            </a:r>
            <a:r>
              <a:rPr lang="en-US" sz="1400" b="0" i="0" dirty="0">
                <a:solidFill>
                  <a:srgbClr val="222222"/>
                </a:solidFill>
                <a:effectLst/>
                <a:latin typeface="Arial" panose="020B0604020202020204" pitchFamily="34" charset="0"/>
              </a:rPr>
              <a:t>, Thomas N., and Max Welling. (2017) "Semi-supervised classification with graph convolutional networks." ICRL,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arXiv:1609.02907</a:t>
            </a:r>
            <a:r>
              <a:rPr lang="en-US" sz="1400" b="0" i="0" dirty="0">
                <a:solidFill>
                  <a:srgbClr val="222222"/>
                </a:solidFill>
                <a:effectLst/>
                <a:latin typeface="Arial" panose="020B0604020202020204" pitchFamily="34" charset="0"/>
              </a:rPr>
              <a:t> </a:t>
            </a:r>
          </a:p>
          <a:p>
            <a:r>
              <a:rPr lang="en-US" sz="1400" dirty="0"/>
              <a:t>Code to </a:t>
            </a:r>
            <a:r>
              <a:rPr lang="en-US" sz="1400" dirty="0" err="1"/>
              <a:t>reproduce:</a:t>
            </a:r>
            <a:r>
              <a:rPr lang="en-US" sz="1400" dirty="0" err="1">
                <a:hlinkClick r:id="rId3"/>
              </a:rPr>
              <a:t>https</a:t>
            </a:r>
            <a:r>
              <a:rPr lang="en-US" sz="1400" dirty="0">
                <a:hlinkClick r:id="rId3"/>
              </a:rPr>
              <a:t>://github.com/tkipf/gcn</a:t>
            </a:r>
            <a:r>
              <a:rPr lang="en-US" sz="1400" dirty="0"/>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534216-314D-4C28-8A5B-025B47C161FE}"/>
                  </a:ext>
                </a:extLst>
              </p:cNvPr>
              <p:cNvSpPr txBox="1"/>
              <p:nvPr/>
            </p:nvSpPr>
            <p:spPr bwMode="gray">
              <a:xfrm>
                <a:off x="862544" y="4118674"/>
                <a:ext cx="4200525" cy="960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u="none" strike="noStrike" baseline="0" smtClean="0">
                          <a:latin typeface="Cambria Math" panose="02040503050406030204" pitchFamily="18" charset="0"/>
                        </a:rPr>
                        <m:t>𝑠𝑜𝑓𝑡𝑚𝑎𝑥</m:t>
                      </m:r>
                      <m:d>
                        <m:dPr>
                          <m:ctrlPr>
                            <a:rPr lang="en-US" sz="1800" b="0" i="1" u="none" strike="noStrike" baseline="0" smtClean="0">
                              <a:latin typeface="Cambria Math" panose="02040503050406030204" pitchFamily="18" charset="0"/>
                            </a:rPr>
                          </m:ctrlPr>
                        </m:dPr>
                        <m:e>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𝑥</m:t>
                              </m:r>
                            </m:e>
                            <m:sub>
                              <m:r>
                                <a:rPr lang="en-US" sz="1800" b="0" i="1" u="none" strike="noStrike" baseline="0" smtClean="0">
                                  <a:latin typeface="Cambria Math" panose="02040503050406030204" pitchFamily="18" charset="0"/>
                                </a:rPr>
                                <m:t>𝑖</m:t>
                              </m:r>
                            </m:sub>
                          </m:sSub>
                        </m:e>
                      </m:d>
                      <m:r>
                        <a:rPr lang="en-US" sz="1800" b="0" i="1" u="none" strike="noStrike" baseline="0" smtClean="0">
                          <a:latin typeface="Cambria Math" panose="02040503050406030204" pitchFamily="18" charset="0"/>
                        </a:rPr>
                        <m:t>=</m:t>
                      </m:r>
                      <m:f>
                        <m:fPr>
                          <m:ctrlPr>
                            <a:rPr lang="en-US" sz="1800" b="0" i="1" u="none" strike="noStrike" baseline="0" smtClean="0">
                              <a:latin typeface="Cambria Math" panose="02040503050406030204" pitchFamily="18" charset="0"/>
                            </a:rPr>
                          </m:ctrlPr>
                        </m:fPr>
                        <m:num>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num>
                        <m:den>
                          <m:nary>
                            <m:naryPr>
                              <m:chr m:val="∑"/>
                              <m:supHide m:val="on"/>
                              <m:ctrlPr>
                                <a:rPr lang="en-US" sz="1800" b="0" i="1" u="none" strike="noStrike" baseline="0" smtClean="0">
                                  <a:latin typeface="Cambria Math" panose="02040503050406030204" pitchFamily="18" charset="0"/>
                                </a:rPr>
                              </m:ctrlPr>
                            </m:naryPr>
                            <m:sub>
                              <m:r>
                                <a:rPr lang="en-US" sz="1800" b="0" i="1" u="none" strike="noStrike" baseline="0" smtClean="0">
                                  <a:latin typeface="Cambria Math" panose="02040503050406030204" pitchFamily="18" charset="0"/>
                                </a:rPr>
                                <m:t>𝑖</m:t>
                              </m:r>
                            </m:sub>
                            <m:sup/>
                            <m:e>
                              <m:r>
                                <m:rPr>
                                  <m:sty m:val="p"/>
                                </m:rPr>
                                <a:rPr lang="en-US" sz="1800" b="0" i="0" u="none" strike="noStrike" baseline="0" smtClean="0">
                                  <a:latin typeface="Cambria Math" panose="02040503050406030204" pitchFamily="18" charset="0"/>
                                </a:rPr>
                                <m:t>exp</m:t>
                              </m:r>
                              <m:r>
                                <a:rPr lang="en-US" sz="1800" b="0" i="1" u="none" strike="noStrike" baseline="0" smtClean="0">
                                  <a:latin typeface="Cambria Math" panose="02040503050406030204" pitchFamily="18" charset="0"/>
                                </a:rPr>
                                <m:t>⁡(</m:t>
                              </m:r>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𝑥</m:t>
                                  </m:r>
                                </m:e>
                                <m:sub>
                                  <m:r>
                                    <a:rPr lang="en-US" sz="1800" b="0" i="1" u="none" strike="noStrike" baseline="0" smtClean="0">
                                      <a:latin typeface="Cambria Math" panose="02040503050406030204" pitchFamily="18" charset="0"/>
                                    </a:rPr>
                                    <m:t>𝑖</m:t>
                                  </m:r>
                                </m:sub>
                              </m:sSub>
                              <m:r>
                                <a:rPr lang="en-US" sz="1800" b="0" i="1" u="none" strike="noStrike" baseline="0" smtClean="0">
                                  <a:latin typeface="Cambria Math" panose="02040503050406030204" pitchFamily="18" charset="0"/>
                                </a:rPr>
                                <m:t>)</m:t>
                              </m:r>
                            </m:e>
                          </m:nary>
                        </m:den>
                      </m:f>
                    </m:oMath>
                  </m:oMathPara>
                </a14:m>
                <a:endParaRPr lang="en-US" sz="1800" b="0" i="0" u="none" strike="noStrike" baseline="0" dirty="0">
                  <a:latin typeface="CMR10"/>
                </a:endParaRPr>
              </a:p>
              <a:p>
                <a:endParaRPr lang="en-US" sz="1800" b="0" i="0" u="none" strike="noStrike" baseline="0" dirty="0">
                  <a:latin typeface="CMR10"/>
                </a:endParaRPr>
              </a:p>
            </p:txBody>
          </p:sp>
        </mc:Choice>
        <mc:Fallback xmlns="">
          <p:sp>
            <p:nvSpPr>
              <p:cNvPr id="14" name="TextBox 13">
                <a:extLst>
                  <a:ext uri="{FF2B5EF4-FFF2-40B4-BE49-F238E27FC236}">
                    <a16:creationId xmlns:a16="http://schemas.microsoft.com/office/drawing/2014/main" id="{69534216-314D-4C28-8A5B-025B47C161FE}"/>
                  </a:ext>
                </a:extLst>
              </p:cNvPr>
              <p:cNvSpPr txBox="1">
                <a:spLocks noRot="1" noChangeAspect="1" noMove="1" noResize="1" noEditPoints="1" noAdjustHandles="1" noChangeArrowheads="1" noChangeShapeType="1" noTextEdit="1"/>
              </p:cNvSpPr>
              <p:nvPr/>
            </p:nvSpPr>
            <p:spPr bwMode="gray">
              <a:xfrm>
                <a:off x="862544" y="4118674"/>
                <a:ext cx="4200525" cy="960648"/>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1B0BBD2-61B2-4E72-8456-F8D53A242BE9}"/>
              </a:ext>
            </a:extLst>
          </p:cNvPr>
          <p:cNvPicPr>
            <a:picLocks noChangeAspect="1"/>
          </p:cNvPicPr>
          <p:nvPr/>
        </p:nvPicPr>
        <p:blipFill>
          <a:blip r:embed="rId5"/>
          <a:stretch>
            <a:fillRect/>
          </a:stretch>
        </p:blipFill>
        <p:spPr>
          <a:xfrm>
            <a:off x="1018223" y="4931248"/>
            <a:ext cx="3629978" cy="105363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C05F05-6927-4DE9-B1B2-7264365C3051}"/>
                  </a:ext>
                </a:extLst>
              </p:cNvPr>
              <p:cNvSpPr txBox="1"/>
              <p:nvPr/>
            </p:nvSpPr>
            <p:spPr bwMode="gray">
              <a:xfrm>
                <a:off x="4783245" y="5187590"/>
                <a:ext cx="5749711" cy="85578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Loss function is the cross-entropy, where</a:t>
                </a:r>
              </a:p>
              <a:p>
                <a:pPr>
                  <a:spcBef>
                    <a:spcPts val="300"/>
                  </a:spcBef>
                  <a:spcAft>
                    <a:spcPts val="300"/>
                  </a:spcAft>
                  <a:buClr>
                    <a:schemeClr val="accent1"/>
                  </a:buClr>
                  <a:buSzPct val="90000"/>
                </a:pPr>
                <a:r>
                  <a:rPr lang="en-US" sz="1600" dirty="0"/>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𝑙𝑓</m:t>
                        </m:r>
                      </m:sub>
                    </m:sSub>
                  </m:oMath>
                </a14:m>
                <a:r>
                  <a:rPr lang="en-US" sz="1600" dirty="0"/>
                  <a:t>are the nodes with labels and</a:t>
                </a:r>
              </a:p>
            </p:txBody>
          </p:sp>
        </mc:Choice>
        <mc:Fallback xmlns="">
          <p:sp>
            <p:nvSpPr>
              <p:cNvPr id="17" name="TextBox 16">
                <a:extLst>
                  <a:ext uri="{FF2B5EF4-FFF2-40B4-BE49-F238E27FC236}">
                    <a16:creationId xmlns:a16="http://schemas.microsoft.com/office/drawing/2014/main" id="{34C05F05-6927-4DE9-B1B2-7264365C3051}"/>
                  </a:ext>
                </a:extLst>
              </p:cNvPr>
              <p:cNvSpPr txBox="1">
                <a:spLocks noRot="1" noChangeAspect="1" noMove="1" noResize="1" noEditPoints="1" noAdjustHandles="1" noChangeArrowheads="1" noChangeShapeType="1" noTextEdit="1"/>
              </p:cNvSpPr>
              <p:nvPr/>
            </p:nvSpPr>
            <p:spPr bwMode="gray">
              <a:xfrm>
                <a:off x="4783245" y="5187590"/>
                <a:ext cx="5749711" cy="855780"/>
              </a:xfrm>
              <a:prstGeom prst="rect">
                <a:avLst/>
              </a:prstGeom>
              <a:blipFill>
                <a:blip r:embed="rId6"/>
                <a:stretch>
                  <a:fillRect l="-2227" t="-7857"/>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829D00E4-781F-45B0-B69D-027FE4B6FE91}"/>
              </a:ext>
            </a:extLst>
          </p:cNvPr>
          <p:cNvPicPr>
            <a:picLocks noChangeAspect="1"/>
          </p:cNvPicPr>
          <p:nvPr/>
        </p:nvPicPr>
        <p:blipFill>
          <a:blip r:embed="rId7"/>
          <a:stretch>
            <a:fillRect/>
          </a:stretch>
        </p:blipFill>
        <p:spPr>
          <a:xfrm>
            <a:off x="3509628" y="748893"/>
            <a:ext cx="6228732" cy="253055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BBAEEE-5D55-4CCB-BB9A-2D800E532B15}"/>
                  </a:ext>
                </a:extLst>
              </p:cNvPr>
              <p:cNvSpPr txBox="1"/>
              <p:nvPr/>
            </p:nvSpPr>
            <p:spPr bwMode="gray">
              <a:xfrm>
                <a:off x="151145" y="1191881"/>
                <a:ext cx="3358483" cy="923330"/>
              </a:xfrm>
              <a:prstGeom prst="rect">
                <a:avLst/>
              </a:prstGeom>
              <a:noFill/>
            </p:spPr>
            <p:txBody>
              <a:bodyPr wrap="square">
                <a:spAutoFit/>
              </a:bodyPr>
              <a:lstStyle/>
              <a:p>
                <a:r>
                  <a:rPr lang="en-US" sz="1800" dirty="0"/>
                  <a:t>C input channels</a:t>
                </a:r>
              </a:p>
              <a:p>
                <a:r>
                  <a:rPr lang="en-US" sz="1800" dirty="0"/>
                  <a:t>F maps in the output layer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label of node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_</m:t>
                    </m:r>
                    <m:r>
                      <a:rPr lang="en-US" i="1" dirty="0" smtClean="0">
                        <a:latin typeface="Cambria Math" panose="02040503050406030204" pitchFamily="18" charset="0"/>
                      </a:rPr>
                      <m:t>𝑖</m:t>
                    </m:r>
                  </m:oMath>
                </a14:m>
                <a:r>
                  <a:rPr lang="en-US" dirty="0"/>
                  <a:t> </a:t>
                </a:r>
              </a:p>
            </p:txBody>
          </p:sp>
        </mc:Choice>
        <mc:Fallback xmlns="">
          <p:sp>
            <p:nvSpPr>
              <p:cNvPr id="21" name="TextBox 20">
                <a:extLst>
                  <a:ext uri="{FF2B5EF4-FFF2-40B4-BE49-F238E27FC236}">
                    <a16:creationId xmlns:a16="http://schemas.microsoft.com/office/drawing/2014/main" id="{AEBBAEEE-5D55-4CCB-BB9A-2D800E532B15}"/>
                  </a:ext>
                </a:extLst>
              </p:cNvPr>
              <p:cNvSpPr txBox="1">
                <a:spLocks noRot="1" noChangeAspect="1" noMove="1" noResize="1" noEditPoints="1" noAdjustHandles="1" noChangeArrowheads="1" noChangeShapeType="1" noTextEdit="1"/>
              </p:cNvSpPr>
              <p:nvPr/>
            </p:nvSpPr>
            <p:spPr bwMode="gray">
              <a:xfrm>
                <a:off x="151145" y="1191881"/>
                <a:ext cx="3358483" cy="923330"/>
              </a:xfrm>
              <a:prstGeom prst="rect">
                <a:avLst/>
              </a:prstGeom>
              <a:blipFill>
                <a:blip r:embed="rId8"/>
                <a:stretch>
                  <a:fillRect l="-1633"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2358130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7B7F-E882-426E-A7E7-B07955FEAF35}"/>
              </a:ext>
            </a:extLst>
          </p:cNvPr>
          <p:cNvSpPr>
            <a:spLocks noGrp="1"/>
          </p:cNvSpPr>
          <p:nvPr>
            <p:ph type="title"/>
          </p:nvPr>
        </p:nvSpPr>
        <p:spPr/>
        <p:txBody>
          <a:bodyPr/>
          <a:lstStyle/>
          <a:p>
            <a:r>
              <a:rPr lang="en-US" dirty="0" err="1"/>
              <a:t>Softmax</a:t>
            </a:r>
            <a:r>
              <a:rPr lang="en-US" dirty="0"/>
              <a:t>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A4064-747A-4D80-88C0-399484C60F6F}"/>
                  </a:ext>
                </a:extLst>
              </p:cNvPr>
              <p:cNvSpPr>
                <a:spLocks noGrp="1"/>
              </p:cNvSpPr>
              <p:nvPr>
                <p:ph idx="1"/>
              </p:nvPr>
            </p:nvSpPr>
            <p:spPr>
              <a:xfrm>
                <a:off x="4135326" y="1167699"/>
                <a:ext cx="3255431" cy="658450"/>
              </a:xfrm>
            </p:spPr>
            <p:txBody>
              <a:bodyPr/>
              <a:lstStyle/>
              <a:p>
                <a:r>
                  <a:rPr lang="en-US" dirty="0"/>
                  <a:t>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features and </a:t>
                </a:r>
                <a14:m>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parameters to optimize</a:t>
                </a:r>
                <a:endParaRPr lang="en-US" dirty="0"/>
              </a:p>
            </p:txBody>
          </p:sp>
        </mc:Choice>
        <mc:Fallback xmlns="">
          <p:sp>
            <p:nvSpPr>
              <p:cNvPr id="3" name="Content Placeholder 2">
                <a:extLst>
                  <a:ext uri="{FF2B5EF4-FFF2-40B4-BE49-F238E27FC236}">
                    <a16:creationId xmlns:a16="http://schemas.microsoft.com/office/drawing/2014/main" id="{E98A4064-747A-4D80-88C0-399484C60F6F}"/>
                  </a:ext>
                </a:extLst>
              </p:cNvPr>
              <p:cNvSpPr>
                <a:spLocks noGrp="1" noRot="1" noChangeAspect="1" noMove="1" noResize="1" noEditPoints="1" noAdjustHandles="1" noChangeArrowheads="1" noChangeShapeType="1" noTextEdit="1"/>
              </p:cNvSpPr>
              <p:nvPr>
                <p:ph idx="1"/>
              </p:nvPr>
            </p:nvSpPr>
            <p:spPr>
              <a:xfrm>
                <a:off x="4135326" y="1167699"/>
                <a:ext cx="3255431" cy="658450"/>
              </a:xfrm>
              <a:blipFill>
                <a:blip r:embed="rId2"/>
                <a:stretch>
                  <a:fillRect l="-4494" t="-9259" r="-562" b="-203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2CD768-085D-4A96-9BD7-B85E3A6AC1B0}"/>
              </a:ext>
            </a:extLst>
          </p:cNvPr>
          <p:cNvSpPr>
            <a:spLocks noGrp="1"/>
          </p:cNvSpPr>
          <p:nvPr>
            <p:ph type="sldNum" sz="quarter" idx="12"/>
          </p:nvPr>
        </p:nvSpPr>
        <p:spPr/>
        <p:txBody>
          <a:bodyPr/>
          <a:lstStyle/>
          <a:p>
            <a:fld id="{81561042-0DC2-4A04-AA50-F6D44EB20EBA}" type="slidenum">
              <a:rPr lang="en-US" smtClean="0"/>
              <a:t>29</a:t>
            </a:fld>
            <a:endParaRPr lang="en-US"/>
          </a:p>
        </p:txBody>
      </p:sp>
      <p:pic>
        <p:nvPicPr>
          <p:cNvPr id="6" name="Picture 5">
            <a:extLst>
              <a:ext uri="{FF2B5EF4-FFF2-40B4-BE49-F238E27FC236}">
                <a16:creationId xmlns:a16="http://schemas.microsoft.com/office/drawing/2014/main" id="{4AA890B7-5F03-467E-925D-C386DBBC19C3}"/>
              </a:ext>
            </a:extLst>
          </p:cNvPr>
          <p:cNvPicPr>
            <a:picLocks noChangeAspect="1"/>
          </p:cNvPicPr>
          <p:nvPr/>
        </p:nvPicPr>
        <p:blipFill>
          <a:blip r:embed="rId3"/>
          <a:stretch>
            <a:fillRect/>
          </a:stretch>
        </p:blipFill>
        <p:spPr>
          <a:xfrm>
            <a:off x="478369" y="918320"/>
            <a:ext cx="3255431" cy="896201"/>
          </a:xfrm>
          <a:prstGeom prst="rect">
            <a:avLst/>
          </a:prstGeom>
        </p:spPr>
      </p:pic>
      <p:pic>
        <p:nvPicPr>
          <p:cNvPr id="8" name="Picture 7">
            <a:extLst>
              <a:ext uri="{FF2B5EF4-FFF2-40B4-BE49-F238E27FC236}">
                <a16:creationId xmlns:a16="http://schemas.microsoft.com/office/drawing/2014/main" id="{1E7BE5EA-9BF0-472C-9263-C1E8468463FD}"/>
              </a:ext>
            </a:extLst>
          </p:cNvPr>
          <p:cNvPicPr>
            <a:picLocks noChangeAspect="1"/>
          </p:cNvPicPr>
          <p:nvPr/>
        </p:nvPicPr>
        <p:blipFill>
          <a:blip r:embed="rId4"/>
          <a:stretch>
            <a:fillRect/>
          </a:stretch>
        </p:blipFill>
        <p:spPr>
          <a:xfrm>
            <a:off x="2325052" y="4093679"/>
            <a:ext cx="6718935" cy="935041"/>
          </a:xfrm>
          <a:prstGeom prst="rect">
            <a:avLst/>
          </a:prstGeom>
        </p:spPr>
      </p:pic>
      <p:pic>
        <p:nvPicPr>
          <p:cNvPr id="10" name="Picture 9" descr="Diagram&#10;&#10;Description automatically generated">
            <a:extLst>
              <a:ext uri="{FF2B5EF4-FFF2-40B4-BE49-F238E27FC236}">
                <a16:creationId xmlns:a16="http://schemas.microsoft.com/office/drawing/2014/main" id="{840439E6-18ED-4710-8214-44A70D083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010" y="1025230"/>
            <a:ext cx="3385185" cy="22581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2615FB-CD5F-48CD-9133-F1789761F78B}"/>
                  </a:ext>
                </a:extLst>
              </p:cNvPr>
              <p:cNvSpPr txBox="1"/>
              <p:nvPr/>
            </p:nvSpPr>
            <p:spPr bwMode="gray">
              <a:xfrm>
                <a:off x="242042" y="4327624"/>
                <a:ext cx="6244590" cy="369332"/>
              </a:xfrm>
              <a:prstGeom prst="rect">
                <a:avLst/>
              </a:prstGeom>
              <a:noFill/>
            </p:spPr>
            <p:txBody>
              <a:bodyPr wrap="square">
                <a:spAutoFit/>
              </a:bodyPr>
              <a:lstStyle/>
              <a:p>
                <a:r>
                  <a:rPr lang="en-US" dirty="0"/>
                  <a:t>Cost function </a:t>
                </a:r>
                <a14:m>
                  <m:oMath xmlns:m="http://schemas.openxmlformats.org/officeDocument/2006/math">
                    <m:r>
                      <a:rPr lang="en-US" i="1" dirty="0" smtClean="0">
                        <a:latin typeface="Cambria Math" panose="02040503050406030204" pitchFamily="18" charset="0"/>
                      </a:rPr>
                      <m:t>𝐽</m:t>
                    </m:r>
                  </m:oMath>
                </a14:m>
                <a:r>
                  <a:rPr lang="en-US" dirty="0"/>
                  <a:t> </a:t>
                </a:r>
              </a:p>
            </p:txBody>
          </p:sp>
        </mc:Choice>
        <mc:Fallback xmlns="">
          <p:sp>
            <p:nvSpPr>
              <p:cNvPr id="12" name="TextBox 11">
                <a:extLst>
                  <a:ext uri="{FF2B5EF4-FFF2-40B4-BE49-F238E27FC236}">
                    <a16:creationId xmlns:a16="http://schemas.microsoft.com/office/drawing/2014/main" id="{932615FB-CD5F-48CD-9133-F1789761F78B}"/>
                  </a:ext>
                </a:extLst>
              </p:cNvPr>
              <p:cNvSpPr txBox="1">
                <a:spLocks noRot="1" noChangeAspect="1" noMove="1" noResize="1" noEditPoints="1" noAdjustHandles="1" noChangeArrowheads="1" noChangeShapeType="1" noTextEdit="1"/>
              </p:cNvSpPr>
              <p:nvPr/>
            </p:nvSpPr>
            <p:spPr bwMode="gray">
              <a:xfrm>
                <a:off x="242042" y="4327624"/>
                <a:ext cx="6244590" cy="369332"/>
              </a:xfrm>
              <a:prstGeom prst="rect">
                <a:avLst/>
              </a:prstGeom>
              <a:blipFill>
                <a:blip r:embed="rId6"/>
                <a:stretch>
                  <a:fillRect l="-879" t="-10000" b="-266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E321BF9-3490-411E-8C64-44C9A180FA66}"/>
              </a:ext>
            </a:extLst>
          </p:cNvPr>
          <p:cNvPicPr>
            <a:picLocks noChangeAspect="1"/>
          </p:cNvPicPr>
          <p:nvPr/>
        </p:nvPicPr>
        <p:blipFill>
          <a:blip r:embed="rId7"/>
          <a:stretch>
            <a:fillRect/>
          </a:stretch>
        </p:blipFill>
        <p:spPr>
          <a:xfrm>
            <a:off x="488845" y="2720340"/>
            <a:ext cx="3543300" cy="70866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0A40D8-3DFE-464F-9BCC-F23F1BCD2B76}"/>
                  </a:ext>
                </a:extLst>
              </p:cNvPr>
              <p:cNvSpPr txBox="1"/>
              <p:nvPr/>
            </p:nvSpPr>
            <p:spPr bwMode="gray">
              <a:xfrm>
                <a:off x="4329112" y="2848246"/>
                <a:ext cx="3565208" cy="461665"/>
              </a:xfrm>
              <a:prstGeom prst="rect">
                <a:avLst/>
              </a:prstGeom>
              <a:noFill/>
            </p:spPr>
            <p:txBody>
              <a:bodyPr wrap="square">
                <a:spAutoFit/>
              </a:bodyPr>
              <a:lstStyle/>
              <a:p>
                <a:r>
                  <a:rPr lang="en-US" dirty="0"/>
                  <a:t>w</a:t>
                </a:r>
                <a:r>
                  <a:rPr lang="en-US" b="0" dirty="0"/>
                  <a:t>here, </a:t>
                </a:r>
                <a14:m>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 </m:t>
                    </m:r>
                  </m:oMath>
                </a14:m>
                <a:r>
                  <a:rPr lang="en-US" b="0" i="0" dirty="0">
                    <a:latin typeface="+mj-lt"/>
                  </a:rPr>
                  <a:t>are the classes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a14:m>
                <a:endParaRPr lang="en-US" dirty="0"/>
              </a:p>
            </p:txBody>
          </p:sp>
        </mc:Choice>
        <mc:Fallback xmlns="">
          <p:sp>
            <p:nvSpPr>
              <p:cNvPr id="16" name="TextBox 15">
                <a:extLst>
                  <a:ext uri="{FF2B5EF4-FFF2-40B4-BE49-F238E27FC236}">
                    <a16:creationId xmlns:a16="http://schemas.microsoft.com/office/drawing/2014/main" id="{350A40D8-3DFE-464F-9BCC-F23F1BCD2B76}"/>
                  </a:ext>
                </a:extLst>
              </p:cNvPr>
              <p:cNvSpPr txBox="1">
                <a:spLocks noRot="1" noChangeAspect="1" noMove="1" noResize="1" noEditPoints="1" noAdjustHandles="1" noChangeArrowheads="1" noChangeShapeType="1" noTextEdit="1"/>
              </p:cNvSpPr>
              <p:nvPr/>
            </p:nvSpPr>
            <p:spPr bwMode="gray">
              <a:xfrm>
                <a:off x="4329112" y="2848246"/>
                <a:ext cx="3565208" cy="461665"/>
              </a:xfrm>
              <a:prstGeom prst="rect">
                <a:avLst/>
              </a:prstGeom>
              <a:blipFill>
                <a:blip r:embed="rId8"/>
                <a:stretch>
                  <a:fillRect l="-1368" b="-1578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2273D951-48A8-4CB2-A198-9926D7C02FE7}"/>
              </a:ext>
            </a:extLst>
          </p:cNvPr>
          <p:cNvSpPr txBox="1"/>
          <p:nvPr/>
        </p:nvSpPr>
        <p:spPr bwMode="gray">
          <a:xfrm>
            <a:off x="127634" y="6442328"/>
            <a:ext cx="9702165" cy="307777"/>
          </a:xfrm>
          <a:prstGeom prst="rect">
            <a:avLst/>
          </a:prstGeom>
          <a:noFill/>
        </p:spPr>
        <p:txBody>
          <a:bodyPr wrap="square">
            <a:spAutoFit/>
          </a:bodyPr>
          <a:lstStyle/>
          <a:p>
            <a:r>
              <a:rPr lang="en-US" sz="1400" dirty="0"/>
              <a:t>[1] http://ufldl.stanford.edu/tutorial/supervised/SoftmaxRegression/</a:t>
            </a:r>
          </a:p>
        </p:txBody>
      </p:sp>
      <p:pic>
        <p:nvPicPr>
          <p:cNvPr id="20" name="Picture 19">
            <a:extLst>
              <a:ext uri="{FF2B5EF4-FFF2-40B4-BE49-F238E27FC236}">
                <a16:creationId xmlns:a16="http://schemas.microsoft.com/office/drawing/2014/main" id="{C2BA0B15-E55D-44B4-BF44-80F17CBE6C15}"/>
              </a:ext>
            </a:extLst>
          </p:cNvPr>
          <p:cNvPicPr>
            <a:picLocks noChangeAspect="1"/>
          </p:cNvPicPr>
          <p:nvPr/>
        </p:nvPicPr>
        <p:blipFill>
          <a:blip r:embed="rId9"/>
          <a:stretch>
            <a:fillRect/>
          </a:stretch>
        </p:blipFill>
        <p:spPr>
          <a:xfrm>
            <a:off x="2341661" y="5429652"/>
            <a:ext cx="6842760" cy="76567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4227E2-189D-42A9-A67C-2BF3A517ED32}"/>
                  </a:ext>
                </a:extLst>
              </p:cNvPr>
              <p:cNvSpPr txBox="1"/>
              <p:nvPr/>
            </p:nvSpPr>
            <p:spPr bwMode="gray">
              <a:xfrm>
                <a:off x="242042" y="5532074"/>
                <a:ext cx="6244590" cy="369332"/>
              </a:xfrm>
              <a:prstGeom prst="rect">
                <a:avLst/>
              </a:prstGeom>
              <a:noFill/>
            </p:spPr>
            <p:txBody>
              <a:bodyPr wrap="square">
                <a:spAutoFit/>
              </a:bodyPr>
              <a:lstStyle/>
              <a:p>
                <a:r>
                  <a:rPr lang="en-US" dirty="0"/>
                  <a:t>Gradient of </a:t>
                </a:r>
                <a14:m>
                  <m:oMath xmlns:m="http://schemas.openxmlformats.org/officeDocument/2006/math">
                    <m:r>
                      <a:rPr lang="en-US" i="1" dirty="0" smtClean="0">
                        <a:latin typeface="Cambria Math" panose="02040503050406030204" pitchFamily="18" charset="0"/>
                      </a:rPr>
                      <m:t>𝐽</m:t>
                    </m:r>
                  </m:oMath>
                </a14:m>
                <a:endParaRPr lang="en-US" dirty="0"/>
              </a:p>
            </p:txBody>
          </p:sp>
        </mc:Choice>
        <mc:Fallback xmlns="">
          <p:sp>
            <p:nvSpPr>
              <p:cNvPr id="22" name="TextBox 21">
                <a:extLst>
                  <a:ext uri="{FF2B5EF4-FFF2-40B4-BE49-F238E27FC236}">
                    <a16:creationId xmlns:a16="http://schemas.microsoft.com/office/drawing/2014/main" id="{6D4227E2-189D-42A9-A67C-2BF3A517ED32}"/>
                  </a:ext>
                </a:extLst>
              </p:cNvPr>
              <p:cNvSpPr txBox="1">
                <a:spLocks noRot="1" noChangeAspect="1" noMove="1" noResize="1" noEditPoints="1" noAdjustHandles="1" noChangeArrowheads="1" noChangeShapeType="1" noTextEdit="1"/>
              </p:cNvSpPr>
              <p:nvPr/>
            </p:nvSpPr>
            <p:spPr bwMode="gray">
              <a:xfrm>
                <a:off x="242042" y="5532074"/>
                <a:ext cx="6244590" cy="369332"/>
              </a:xfrm>
              <a:prstGeom prst="rect">
                <a:avLst/>
              </a:prstGeom>
              <a:blipFill>
                <a:blip r:embed="rId10"/>
                <a:stretch>
                  <a:fillRect l="-87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1850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8024-8073-4AD0-A884-CC159DA2B518}"/>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02780790-4789-4185-8A48-22EFA9BEE172}"/>
              </a:ext>
            </a:extLst>
          </p:cNvPr>
          <p:cNvSpPr>
            <a:spLocks noGrp="1"/>
          </p:cNvSpPr>
          <p:nvPr>
            <p:ph idx="1"/>
          </p:nvPr>
        </p:nvSpPr>
        <p:spPr>
          <a:xfrm>
            <a:off x="478369" y="1213308"/>
            <a:ext cx="11473384" cy="3002360"/>
          </a:xfrm>
        </p:spPr>
        <p:txBody>
          <a:bodyPr/>
          <a:lstStyle/>
          <a:p>
            <a:r>
              <a:rPr lang="en-US" dirty="0"/>
              <a:t>Example from Industry</a:t>
            </a:r>
          </a:p>
          <a:p>
            <a:r>
              <a:rPr lang="en-US" dirty="0"/>
              <a:t>Graph Convolutional Networks (GCN)</a:t>
            </a:r>
          </a:p>
          <a:p>
            <a:r>
              <a:rPr lang="en-US" dirty="0"/>
              <a:t>Relational GCN</a:t>
            </a:r>
          </a:p>
          <a:p>
            <a:r>
              <a:rPr lang="en-US" dirty="0"/>
              <a:t>Mathematical background</a:t>
            </a:r>
          </a:p>
          <a:p>
            <a:pPr marL="342900" indent="-342900">
              <a:buFont typeface="Arial" panose="020B0604020202020204" pitchFamily="34" charset="0"/>
              <a:buChar char="•"/>
            </a:pPr>
            <a:r>
              <a:rPr lang="en-US" dirty="0"/>
              <a:t>Laplacian</a:t>
            </a:r>
          </a:p>
          <a:p>
            <a:pPr marL="342900" indent="-342900">
              <a:buFont typeface="Arial" panose="020B0604020202020204" pitchFamily="34" charset="0"/>
              <a:buChar char="•"/>
            </a:pPr>
            <a:r>
              <a:rPr lang="en-US" dirty="0" err="1"/>
              <a:t>Chebshev</a:t>
            </a:r>
            <a:r>
              <a:rPr lang="en-US" dirty="0"/>
              <a:t> Approximation</a:t>
            </a:r>
          </a:p>
          <a:p>
            <a:pPr marL="342900" indent="-342900">
              <a:buFont typeface="Arial" panose="020B0604020202020204" pitchFamily="34" charset="0"/>
              <a:buChar char="•"/>
            </a:pPr>
            <a:r>
              <a:rPr lang="en-US" dirty="0" err="1"/>
              <a:t>Softmax</a:t>
            </a:r>
            <a:endParaRPr lang="en-US" dirty="0"/>
          </a:p>
        </p:txBody>
      </p:sp>
      <p:sp>
        <p:nvSpPr>
          <p:cNvPr id="4" name="Slide Number Placeholder 3">
            <a:extLst>
              <a:ext uri="{FF2B5EF4-FFF2-40B4-BE49-F238E27FC236}">
                <a16:creationId xmlns:a16="http://schemas.microsoft.com/office/drawing/2014/main" id="{7DDC1FD2-BA32-437C-8D00-EA89D4F3AB53}"/>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233871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a:t>
            </a:r>
            <a:r>
              <a:rPr lang="pt-BR" dirty="0" err="1"/>
              <a:t>and</a:t>
            </a:r>
            <a:r>
              <a:rPr lang="pt-BR" dirty="0"/>
              <a:t> Future </a:t>
            </a:r>
            <a:r>
              <a:rPr lang="pt-BR" dirty="0" err="1"/>
              <a:t>Tasks</a:t>
            </a:r>
            <a:r>
              <a:rPr lang="pt-BR" dirty="0"/>
              <a:t> </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024388"/>
            <a:ext cx="11473384" cy="4797724"/>
          </a:xfrm>
        </p:spPr>
        <p:txBody>
          <a:bodyPr/>
          <a:lstStyle/>
          <a:p>
            <a:pPr marL="457200" indent="-457200">
              <a:buFont typeface="+mj-lt"/>
              <a:buAutoNum type="arabicPeriod"/>
            </a:pPr>
            <a:r>
              <a:rPr lang="pt-BR" dirty="0">
                <a:solidFill>
                  <a:schemeClr val="accent5"/>
                </a:solidFill>
              </a:rPr>
              <a:t>Compute </a:t>
            </a:r>
            <a:r>
              <a:rPr lang="pt-BR" dirty="0" err="1">
                <a:solidFill>
                  <a:schemeClr val="accent5"/>
                </a:solidFill>
              </a:rPr>
              <a:t>and</a:t>
            </a:r>
            <a:r>
              <a:rPr lang="pt-BR" dirty="0">
                <a:solidFill>
                  <a:schemeClr val="accent5"/>
                </a:solidFill>
              </a:rPr>
              <a:t> compare </a:t>
            </a:r>
            <a:r>
              <a:rPr lang="pt-BR" dirty="0" err="1">
                <a:solidFill>
                  <a:schemeClr val="accent5"/>
                </a:solidFill>
              </a:rPr>
              <a:t>graph</a:t>
            </a:r>
            <a:r>
              <a:rPr lang="pt-BR" dirty="0">
                <a:solidFill>
                  <a:schemeClr val="accent5"/>
                </a:solidFill>
              </a:rPr>
              <a:t> </a:t>
            </a:r>
            <a:r>
              <a:rPr lang="pt-BR" dirty="0" err="1">
                <a:solidFill>
                  <a:schemeClr val="accent5"/>
                </a:solidFill>
              </a:rPr>
              <a:t>metrics</a:t>
            </a:r>
            <a:r>
              <a:rPr lang="pt-BR" dirty="0">
                <a:solidFill>
                  <a:schemeClr val="accent5"/>
                </a:solidFill>
              </a:rPr>
              <a:t> (</a:t>
            </a:r>
            <a:r>
              <a:rPr lang="pt-BR" dirty="0" err="1">
                <a:solidFill>
                  <a:schemeClr val="accent5"/>
                </a:solidFill>
              </a:rPr>
              <a:t>Wednesday</a:t>
            </a:r>
            <a:r>
              <a:rPr lang="pt-BR" dirty="0">
                <a:solidFill>
                  <a:schemeClr val="accent5"/>
                </a:solidFill>
              </a:rPr>
              <a:t>, 2.12)</a:t>
            </a:r>
          </a:p>
          <a:p>
            <a:pPr marL="698494" lvl="1" indent="-457200"/>
            <a:r>
              <a:rPr lang="pt-BR" dirty="0" err="1">
                <a:solidFill>
                  <a:schemeClr val="accent5"/>
                </a:solidFill>
              </a:rPr>
              <a:t>Any</a:t>
            </a:r>
            <a:r>
              <a:rPr lang="pt-BR" dirty="0">
                <a:solidFill>
                  <a:schemeClr val="accent5"/>
                </a:solidFill>
              </a:rPr>
              <a:t> </a:t>
            </a:r>
            <a:r>
              <a:rPr lang="pt-BR" dirty="0" err="1">
                <a:solidFill>
                  <a:schemeClr val="accent5"/>
                </a:solidFill>
              </a:rPr>
              <a:t>metrics</a:t>
            </a:r>
            <a:r>
              <a:rPr lang="pt-BR" dirty="0">
                <a:solidFill>
                  <a:schemeClr val="accent5"/>
                </a:solidFill>
              </a:rPr>
              <a:t> </a:t>
            </a:r>
            <a:r>
              <a:rPr lang="pt-BR" dirty="0" err="1">
                <a:solidFill>
                  <a:schemeClr val="accent5"/>
                </a:solidFill>
              </a:rPr>
              <a:t>and</a:t>
            </a:r>
            <a:r>
              <a:rPr lang="pt-BR" dirty="0">
                <a:solidFill>
                  <a:schemeClr val="accent5"/>
                </a:solidFill>
              </a:rPr>
              <a:t> networks </a:t>
            </a:r>
            <a:r>
              <a:rPr lang="pt-BR" dirty="0" err="1">
                <a:solidFill>
                  <a:schemeClr val="accent5"/>
                </a:solidFill>
              </a:rPr>
              <a:t>of</a:t>
            </a:r>
            <a:r>
              <a:rPr lang="pt-BR" dirty="0">
                <a:solidFill>
                  <a:schemeClr val="accent5"/>
                </a:solidFill>
              </a:rPr>
              <a:t> </a:t>
            </a:r>
            <a:r>
              <a:rPr lang="pt-BR" dirty="0" err="1">
                <a:solidFill>
                  <a:schemeClr val="accent5"/>
                </a:solidFill>
              </a:rPr>
              <a:t>your</a:t>
            </a:r>
            <a:r>
              <a:rPr lang="pt-BR" dirty="0">
                <a:solidFill>
                  <a:schemeClr val="accent5"/>
                </a:solidFill>
              </a:rPr>
              <a:t> </a:t>
            </a:r>
            <a:r>
              <a:rPr lang="pt-BR" dirty="0" err="1">
                <a:solidFill>
                  <a:schemeClr val="accent5"/>
                </a:solidFill>
              </a:rPr>
              <a:t>choice</a:t>
            </a:r>
            <a:endParaRPr lang="pt-BR" dirty="0">
              <a:solidFill>
                <a:schemeClr val="accent5"/>
              </a:solidFill>
            </a:endParaRPr>
          </a:p>
          <a:p>
            <a:pPr marL="457200" indent="-457200">
              <a:buFont typeface="+mj-lt"/>
              <a:buAutoNum type="arabicPeriod"/>
            </a:pPr>
            <a:r>
              <a:rPr lang="pt-BR" dirty="0" err="1">
                <a:solidFill>
                  <a:schemeClr val="accent5"/>
                </a:solidFill>
              </a:rPr>
              <a:t>First</a:t>
            </a:r>
            <a:r>
              <a:rPr lang="pt-BR" dirty="0">
                <a:solidFill>
                  <a:schemeClr val="accent5"/>
                </a:solidFill>
              </a:rPr>
              <a:t> draft </a:t>
            </a:r>
            <a:r>
              <a:rPr lang="pt-BR" dirty="0" err="1">
                <a:solidFill>
                  <a:schemeClr val="accent5"/>
                </a:solidFill>
              </a:rPr>
              <a:t>of</a:t>
            </a:r>
            <a:r>
              <a:rPr lang="pt-BR" dirty="0">
                <a:solidFill>
                  <a:schemeClr val="accent5"/>
                </a:solidFill>
              </a:rPr>
              <a:t> </a:t>
            </a:r>
            <a:r>
              <a:rPr lang="pt-BR" b="1" dirty="0">
                <a:solidFill>
                  <a:schemeClr val="accent5"/>
                </a:solidFill>
              </a:rPr>
              <a:t>abstract</a:t>
            </a:r>
            <a:r>
              <a:rPr lang="pt-BR" dirty="0">
                <a:solidFill>
                  <a:schemeClr val="accent5"/>
                </a:solidFill>
              </a:rPr>
              <a:t> (Friday, 4.12)</a:t>
            </a:r>
          </a:p>
          <a:p>
            <a:pPr marL="457200" indent="-457200">
              <a:buFont typeface="+mj-lt"/>
              <a:buAutoNum type="arabicPeriod"/>
            </a:pPr>
            <a:r>
              <a:rPr lang="pt-BR" dirty="0" err="1"/>
              <a:t>Predictions</a:t>
            </a:r>
            <a:r>
              <a:rPr lang="pt-BR" dirty="0"/>
              <a:t> </a:t>
            </a:r>
            <a:r>
              <a:rPr lang="pt-BR" dirty="0" err="1"/>
              <a:t>using</a:t>
            </a:r>
            <a:r>
              <a:rPr lang="pt-BR" dirty="0"/>
              <a:t> </a:t>
            </a:r>
            <a:r>
              <a:rPr lang="pt-BR" dirty="0" err="1"/>
              <a:t>traditional</a:t>
            </a:r>
            <a:r>
              <a:rPr lang="pt-BR" dirty="0"/>
              <a:t> </a:t>
            </a:r>
            <a:r>
              <a:rPr lang="pt-BR" dirty="0" err="1"/>
              <a:t>method</a:t>
            </a:r>
            <a:r>
              <a:rPr lang="pt-BR" dirty="0"/>
              <a:t> (</a:t>
            </a:r>
            <a:r>
              <a:rPr lang="pt-BR" dirty="0" err="1"/>
              <a:t>Wednesday</a:t>
            </a:r>
            <a:r>
              <a:rPr lang="pt-BR" dirty="0"/>
              <a:t>, 9.12)</a:t>
            </a:r>
          </a:p>
          <a:p>
            <a:pPr marL="698494" lvl="1" indent="-457200"/>
            <a:r>
              <a:rPr lang="pt-BR" dirty="0" err="1"/>
              <a:t>Any</a:t>
            </a:r>
            <a:r>
              <a:rPr lang="pt-BR" dirty="0"/>
              <a:t> </a:t>
            </a:r>
            <a:r>
              <a:rPr lang="pt-BR" dirty="0" err="1"/>
              <a:t>two</a:t>
            </a:r>
            <a:r>
              <a:rPr lang="pt-BR" dirty="0"/>
              <a:t> </a:t>
            </a:r>
            <a:r>
              <a:rPr lang="pt-BR" dirty="0" err="1"/>
              <a:t>methods</a:t>
            </a:r>
            <a:r>
              <a:rPr lang="pt-BR" dirty="0"/>
              <a:t> </a:t>
            </a:r>
            <a:r>
              <a:rPr lang="pt-BR" dirty="0" err="1"/>
              <a:t>of</a:t>
            </a:r>
            <a:r>
              <a:rPr lang="pt-BR" dirty="0"/>
              <a:t> </a:t>
            </a:r>
            <a:r>
              <a:rPr lang="pt-BR" dirty="0" err="1"/>
              <a:t>your</a:t>
            </a:r>
            <a:r>
              <a:rPr lang="pt-BR" dirty="0"/>
              <a:t> </a:t>
            </a:r>
            <a:r>
              <a:rPr lang="pt-BR" dirty="0" err="1"/>
              <a:t>choice</a:t>
            </a:r>
            <a:endParaRPr lang="pt-BR" dirty="0"/>
          </a:p>
          <a:p>
            <a:pPr marL="457200" indent="-457200">
              <a:buFont typeface="+mj-lt"/>
              <a:buAutoNum type="arabicPeriod"/>
            </a:pPr>
            <a:r>
              <a:rPr lang="pt-BR" dirty="0" err="1"/>
              <a:t>Related</a:t>
            </a:r>
            <a:r>
              <a:rPr lang="pt-BR" dirty="0"/>
              <a:t> </a:t>
            </a:r>
            <a:r>
              <a:rPr lang="pt-BR" dirty="0" err="1"/>
              <a:t>work</a:t>
            </a:r>
            <a:r>
              <a:rPr lang="pt-BR" dirty="0"/>
              <a:t> draft (Friday, 11.12)</a:t>
            </a:r>
          </a:p>
          <a:p>
            <a:pPr marL="457200" indent="-457200">
              <a:buFont typeface="+mj-lt"/>
              <a:buAutoNum type="arabicPeriod"/>
            </a:pPr>
            <a:r>
              <a:rPr lang="pt-BR" dirty="0"/>
              <a:t>Node </a:t>
            </a:r>
            <a:r>
              <a:rPr lang="pt-BR" dirty="0" err="1"/>
              <a:t>and</a:t>
            </a:r>
            <a:r>
              <a:rPr lang="pt-BR" dirty="0"/>
              <a:t> </a:t>
            </a:r>
            <a:r>
              <a:rPr lang="pt-BR" dirty="0" err="1"/>
              <a:t>Graph</a:t>
            </a:r>
            <a:r>
              <a:rPr lang="pt-BR" dirty="0"/>
              <a:t> </a:t>
            </a:r>
            <a:r>
              <a:rPr lang="pt-BR" dirty="0" err="1"/>
              <a:t>Feature</a:t>
            </a:r>
            <a:r>
              <a:rPr lang="pt-BR" dirty="0"/>
              <a:t> Learning (</a:t>
            </a:r>
            <a:r>
              <a:rPr lang="pt-BR" dirty="0" err="1"/>
              <a:t>Wednesday</a:t>
            </a:r>
            <a:r>
              <a:rPr lang="pt-BR" dirty="0"/>
              <a:t>, 16.12) </a:t>
            </a:r>
          </a:p>
          <a:p>
            <a:pPr marL="698494" lvl="1" indent="-457200"/>
            <a:r>
              <a:rPr lang="pt-BR" dirty="0" err="1"/>
              <a:t>Any</a:t>
            </a:r>
            <a:r>
              <a:rPr lang="pt-BR" dirty="0"/>
              <a:t> </a:t>
            </a:r>
            <a:r>
              <a:rPr lang="pt-BR" dirty="0" err="1"/>
              <a:t>two</a:t>
            </a:r>
            <a:r>
              <a:rPr lang="pt-BR" dirty="0"/>
              <a:t> </a:t>
            </a:r>
            <a:r>
              <a:rPr lang="pt-BR" dirty="0" err="1"/>
              <a:t>methods</a:t>
            </a:r>
            <a:r>
              <a:rPr lang="pt-BR" dirty="0"/>
              <a:t> </a:t>
            </a:r>
            <a:r>
              <a:rPr lang="pt-BR" dirty="0" err="1"/>
              <a:t>of</a:t>
            </a:r>
            <a:r>
              <a:rPr lang="pt-BR" dirty="0"/>
              <a:t> </a:t>
            </a:r>
            <a:r>
              <a:rPr lang="pt-BR" dirty="0" err="1"/>
              <a:t>your</a:t>
            </a:r>
            <a:r>
              <a:rPr lang="pt-BR" dirty="0"/>
              <a:t> </a:t>
            </a:r>
            <a:r>
              <a:rPr lang="pt-BR" dirty="0" err="1"/>
              <a:t>choice</a:t>
            </a:r>
            <a:endParaRPr lang="pt-BR" dirty="0"/>
          </a:p>
          <a:p>
            <a:pPr marL="457200" indent="-457200">
              <a:buFont typeface="+mj-lt"/>
              <a:buAutoNum type="arabicPeriod"/>
            </a:pPr>
            <a:r>
              <a:rPr lang="pt-BR" dirty="0"/>
              <a:t>Design </a:t>
            </a:r>
            <a:r>
              <a:rPr lang="pt-BR" dirty="0" err="1"/>
              <a:t>alternative</a:t>
            </a:r>
            <a:r>
              <a:rPr lang="pt-BR" dirty="0"/>
              <a:t> pipelines for </a:t>
            </a:r>
            <a:r>
              <a:rPr lang="pt-BR" dirty="0" err="1"/>
              <a:t>your</a:t>
            </a:r>
            <a:r>
              <a:rPr lang="pt-BR" dirty="0"/>
              <a:t> GNN (</a:t>
            </a:r>
            <a:r>
              <a:rPr lang="pt-BR" dirty="0" err="1"/>
              <a:t>Wednesday</a:t>
            </a:r>
            <a:r>
              <a:rPr lang="pt-BR" dirty="0"/>
              <a:t>, 06.01)</a:t>
            </a:r>
          </a:p>
          <a:p>
            <a:pPr marL="698494" lvl="1" indent="-457200"/>
            <a:r>
              <a:rPr lang="pt-BR" dirty="0" err="1"/>
              <a:t>Three</a:t>
            </a:r>
            <a:r>
              <a:rPr lang="pt-BR" dirty="0"/>
              <a:t> </a:t>
            </a:r>
            <a:r>
              <a:rPr lang="pt-BR" dirty="0" err="1"/>
              <a:t>alternative</a:t>
            </a:r>
            <a:r>
              <a:rPr lang="pt-BR" dirty="0"/>
              <a:t> </a:t>
            </a:r>
            <a:r>
              <a:rPr lang="pt-BR" dirty="0" err="1"/>
              <a:t>different</a:t>
            </a:r>
            <a:r>
              <a:rPr lang="pt-BR" dirty="0"/>
              <a:t> </a:t>
            </a:r>
            <a:r>
              <a:rPr lang="pt-BR" dirty="0" err="1"/>
              <a:t>options</a:t>
            </a:r>
            <a:r>
              <a:rPr lang="pt-BR" dirty="0"/>
              <a:t> for </a:t>
            </a:r>
            <a:r>
              <a:rPr lang="pt-BR" dirty="0" err="1"/>
              <a:t>embedding</a:t>
            </a:r>
            <a:r>
              <a:rPr lang="pt-BR" dirty="0"/>
              <a:t>, </a:t>
            </a:r>
            <a:r>
              <a:rPr lang="pt-BR" dirty="0" err="1"/>
              <a:t>aggregation</a:t>
            </a:r>
            <a:r>
              <a:rPr lang="pt-BR" dirty="0"/>
              <a:t>, </a:t>
            </a:r>
            <a:r>
              <a:rPr lang="pt-BR" dirty="0" err="1"/>
              <a:t>and</a:t>
            </a:r>
            <a:r>
              <a:rPr lang="pt-BR" dirty="0"/>
              <a:t> </a:t>
            </a:r>
            <a:r>
              <a:rPr lang="pt-BR" dirty="0" err="1"/>
              <a:t>enconding</a:t>
            </a:r>
            <a:endParaRPr lang="pt-BR" dirty="0"/>
          </a:p>
          <a:p>
            <a:pPr marL="698494" lvl="1" indent="-457200"/>
            <a:r>
              <a:rPr lang="pt-BR" dirty="0"/>
              <a:t>Test </a:t>
            </a:r>
            <a:r>
              <a:rPr lang="pt-BR" dirty="0" err="1"/>
              <a:t>at</a:t>
            </a:r>
            <a:r>
              <a:rPr lang="pt-BR" dirty="0"/>
              <a:t> </a:t>
            </a:r>
            <a:r>
              <a:rPr lang="pt-BR" dirty="0" err="1"/>
              <a:t>least</a:t>
            </a:r>
            <a:r>
              <a:rPr lang="pt-BR" dirty="0"/>
              <a:t> </a:t>
            </a:r>
            <a:r>
              <a:rPr lang="pt-BR" dirty="0" err="1"/>
              <a:t>one</a:t>
            </a:r>
            <a:r>
              <a:rPr lang="pt-BR" dirty="0"/>
              <a:t>.</a:t>
            </a:r>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30</a:t>
            </a:fld>
            <a:endParaRPr lang="en-US"/>
          </a:p>
        </p:txBody>
      </p:sp>
    </p:spTree>
    <p:extLst>
      <p:ext uri="{BB962C8B-B14F-4D97-AF65-F5344CB8AC3E}">
        <p14:creationId xmlns:p14="http://schemas.microsoft.com/office/powerpoint/2010/main" val="1017585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A635-390A-499A-A3AA-C3265840BD03}"/>
              </a:ext>
            </a:extLst>
          </p:cNvPr>
          <p:cNvSpPr>
            <a:spLocks noGrp="1"/>
          </p:cNvSpPr>
          <p:nvPr>
            <p:ph type="title"/>
          </p:nvPr>
        </p:nvSpPr>
        <p:spPr/>
        <p:txBody>
          <a:bodyPr/>
          <a:lstStyle/>
          <a:p>
            <a:r>
              <a:rPr lang="en-US" dirty="0"/>
              <a:t>Motivation – Uber Eats</a:t>
            </a:r>
          </a:p>
        </p:txBody>
      </p:sp>
      <p:sp>
        <p:nvSpPr>
          <p:cNvPr id="4" name="Slide Number Placeholder 3">
            <a:extLst>
              <a:ext uri="{FF2B5EF4-FFF2-40B4-BE49-F238E27FC236}">
                <a16:creationId xmlns:a16="http://schemas.microsoft.com/office/drawing/2014/main" id="{2D9E4492-4279-46A7-8FC5-CDE9AA5FD990}"/>
              </a:ext>
            </a:extLst>
          </p:cNvPr>
          <p:cNvSpPr>
            <a:spLocks noGrp="1"/>
          </p:cNvSpPr>
          <p:nvPr>
            <p:ph type="sldNum" sz="quarter" idx="12"/>
          </p:nvPr>
        </p:nvSpPr>
        <p:spPr/>
        <p:txBody>
          <a:bodyPr/>
          <a:lstStyle/>
          <a:p>
            <a:fld id="{81561042-0DC2-4A04-AA50-F6D44EB20EBA}" type="slidenum">
              <a:rPr lang="en-US" smtClean="0"/>
              <a:t>4</a:t>
            </a:fld>
            <a:endParaRPr lang="en-US"/>
          </a:p>
        </p:txBody>
      </p:sp>
      <p:pic>
        <p:nvPicPr>
          <p:cNvPr id="6" name="Picture 5">
            <a:extLst>
              <a:ext uri="{FF2B5EF4-FFF2-40B4-BE49-F238E27FC236}">
                <a16:creationId xmlns:a16="http://schemas.microsoft.com/office/drawing/2014/main" id="{01498C38-19F1-41D7-B534-A86CF72E772E}"/>
              </a:ext>
            </a:extLst>
          </p:cNvPr>
          <p:cNvPicPr>
            <a:picLocks noChangeAspect="1"/>
          </p:cNvPicPr>
          <p:nvPr/>
        </p:nvPicPr>
        <p:blipFill>
          <a:blip r:embed="rId2"/>
          <a:stretch>
            <a:fillRect/>
          </a:stretch>
        </p:blipFill>
        <p:spPr>
          <a:xfrm>
            <a:off x="409574" y="906779"/>
            <a:ext cx="9382645" cy="5580025"/>
          </a:xfrm>
          <a:prstGeom prst="rect">
            <a:avLst/>
          </a:prstGeom>
        </p:spPr>
      </p:pic>
      <p:pic>
        <p:nvPicPr>
          <p:cNvPr id="9" name="Picture 8">
            <a:extLst>
              <a:ext uri="{FF2B5EF4-FFF2-40B4-BE49-F238E27FC236}">
                <a16:creationId xmlns:a16="http://schemas.microsoft.com/office/drawing/2014/main" id="{31CAC05F-2AC4-4F04-8540-B127A87136B1}"/>
              </a:ext>
            </a:extLst>
          </p:cNvPr>
          <p:cNvPicPr>
            <a:picLocks noChangeAspect="1"/>
          </p:cNvPicPr>
          <p:nvPr/>
        </p:nvPicPr>
        <p:blipFill>
          <a:blip r:embed="rId3"/>
          <a:stretch>
            <a:fillRect/>
          </a:stretch>
        </p:blipFill>
        <p:spPr>
          <a:xfrm>
            <a:off x="6432061" y="4363793"/>
            <a:ext cx="5282712" cy="1987687"/>
          </a:xfrm>
          <a:prstGeom prst="rect">
            <a:avLst/>
          </a:prstGeom>
        </p:spPr>
      </p:pic>
      <p:sp>
        <p:nvSpPr>
          <p:cNvPr id="11" name="TextBox 10">
            <a:extLst>
              <a:ext uri="{FF2B5EF4-FFF2-40B4-BE49-F238E27FC236}">
                <a16:creationId xmlns:a16="http://schemas.microsoft.com/office/drawing/2014/main" id="{950A1739-9824-44B5-9B61-5F0CF0C9ADA9}"/>
              </a:ext>
            </a:extLst>
          </p:cNvPr>
          <p:cNvSpPr txBox="1"/>
          <p:nvPr/>
        </p:nvSpPr>
        <p:spPr bwMode="gray">
          <a:xfrm>
            <a:off x="117282" y="6432535"/>
            <a:ext cx="6245748" cy="369332"/>
          </a:xfrm>
          <a:prstGeom prst="rect">
            <a:avLst/>
          </a:prstGeom>
          <a:noFill/>
        </p:spPr>
        <p:txBody>
          <a:bodyPr wrap="square">
            <a:spAutoFit/>
          </a:bodyPr>
          <a:lstStyle/>
          <a:p>
            <a:r>
              <a:rPr lang="en-US" dirty="0"/>
              <a:t>https://eng.uber.com/uber-eats-graph-learning/</a:t>
            </a:r>
          </a:p>
        </p:txBody>
      </p:sp>
    </p:spTree>
    <p:extLst>
      <p:ext uri="{BB962C8B-B14F-4D97-AF65-F5344CB8AC3E}">
        <p14:creationId xmlns:p14="http://schemas.microsoft.com/office/powerpoint/2010/main" val="38681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83F0-A6C5-4A04-86BA-D2622A1973CA}"/>
              </a:ext>
            </a:extLst>
          </p:cNvPr>
          <p:cNvSpPr>
            <a:spLocks noGrp="1"/>
          </p:cNvSpPr>
          <p:nvPr>
            <p:ph type="title"/>
          </p:nvPr>
        </p:nvSpPr>
        <p:spPr/>
        <p:txBody>
          <a:bodyPr/>
          <a:lstStyle/>
          <a:p>
            <a:r>
              <a:rPr lang="en-US" dirty="0"/>
              <a:t>Outcomes</a:t>
            </a:r>
          </a:p>
        </p:txBody>
      </p:sp>
      <p:sp>
        <p:nvSpPr>
          <p:cNvPr id="4" name="Slide Number Placeholder 3">
            <a:extLst>
              <a:ext uri="{FF2B5EF4-FFF2-40B4-BE49-F238E27FC236}">
                <a16:creationId xmlns:a16="http://schemas.microsoft.com/office/drawing/2014/main" id="{4490025C-A045-4AC7-A58E-E39A77913EFD}"/>
              </a:ext>
            </a:extLst>
          </p:cNvPr>
          <p:cNvSpPr>
            <a:spLocks noGrp="1"/>
          </p:cNvSpPr>
          <p:nvPr>
            <p:ph type="sldNum" sz="quarter" idx="12"/>
          </p:nvPr>
        </p:nvSpPr>
        <p:spPr/>
        <p:txBody>
          <a:bodyPr/>
          <a:lstStyle/>
          <a:p>
            <a:fld id="{81561042-0DC2-4A04-AA50-F6D44EB20EBA}" type="slidenum">
              <a:rPr lang="en-US" smtClean="0"/>
              <a:t>5</a:t>
            </a:fld>
            <a:endParaRPr lang="en-US"/>
          </a:p>
        </p:txBody>
      </p:sp>
      <p:pic>
        <p:nvPicPr>
          <p:cNvPr id="6" name="Picture 5">
            <a:extLst>
              <a:ext uri="{FF2B5EF4-FFF2-40B4-BE49-F238E27FC236}">
                <a16:creationId xmlns:a16="http://schemas.microsoft.com/office/drawing/2014/main" id="{A1342C47-211B-4C0A-8BDA-D3CE3DD31CD3}"/>
              </a:ext>
            </a:extLst>
          </p:cNvPr>
          <p:cNvPicPr>
            <a:picLocks noChangeAspect="1"/>
          </p:cNvPicPr>
          <p:nvPr/>
        </p:nvPicPr>
        <p:blipFill>
          <a:blip r:embed="rId2"/>
          <a:stretch>
            <a:fillRect/>
          </a:stretch>
        </p:blipFill>
        <p:spPr>
          <a:xfrm>
            <a:off x="185043" y="1104900"/>
            <a:ext cx="10055739" cy="5034643"/>
          </a:xfrm>
          <a:prstGeom prst="rect">
            <a:avLst/>
          </a:prstGeom>
        </p:spPr>
      </p:pic>
      <p:pic>
        <p:nvPicPr>
          <p:cNvPr id="8" name="Picture 7">
            <a:extLst>
              <a:ext uri="{FF2B5EF4-FFF2-40B4-BE49-F238E27FC236}">
                <a16:creationId xmlns:a16="http://schemas.microsoft.com/office/drawing/2014/main" id="{4622B4B3-98CD-4FAB-A442-906BAE6D6D7E}"/>
              </a:ext>
            </a:extLst>
          </p:cNvPr>
          <p:cNvPicPr>
            <a:picLocks noChangeAspect="1"/>
          </p:cNvPicPr>
          <p:nvPr/>
        </p:nvPicPr>
        <p:blipFill>
          <a:blip r:embed="rId3"/>
          <a:stretch>
            <a:fillRect/>
          </a:stretch>
        </p:blipFill>
        <p:spPr>
          <a:xfrm>
            <a:off x="6979088" y="3978873"/>
            <a:ext cx="4200918" cy="2507932"/>
          </a:xfrm>
          <a:prstGeom prst="rect">
            <a:avLst/>
          </a:prstGeom>
        </p:spPr>
      </p:pic>
    </p:spTree>
    <p:extLst>
      <p:ext uri="{BB962C8B-B14F-4D97-AF65-F5344CB8AC3E}">
        <p14:creationId xmlns:p14="http://schemas.microsoft.com/office/powerpoint/2010/main" val="297142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20EF-8ECA-4609-868F-2549F39EC280}"/>
              </a:ext>
            </a:extLst>
          </p:cNvPr>
          <p:cNvSpPr>
            <a:spLocks noGrp="1"/>
          </p:cNvSpPr>
          <p:nvPr>
            <p:ph type="title"/>
          </p:nvPr>
        </p:nvSpPr>
        <p:spPr/>
        <p:txBody>
          <a:bodyPr/>
          <a:lstStyle/>
          <a:p>
            <a:r>
              <a:rPr lang="en-US" dirty="0"/>
              <a:t>Pipeline</a:t>
            </a:r>
          </a:p>
        </p:txBody>
      </p:sp>
      <p:sp>
        <p:nvSpPr>
          <p:cNvPr id="4" name="Slide Number Placeholder 3">
            <a:extLst>
              <a:ext uri="{FF2B5EF4-FFF2-40B4-BE49-F238E27FC236}">
                <a16:creationId xmlns:a16="http://schemas.microsoft.com/office/drawing/2014/main" id="{88AB3EB5-5D5B-43CF-88F9-FBFD2AC117DA}"/>
              </a:ext>
            </a:extLst>
          </p:cNvPr>
          <p:cNvSpPr>
            <a:spLocks noGrp="1"/>
          </p:cNvSpPr>
          <p:nvPr>
            <p:ph type="sldNum" sz="quarter" idx="12"/>
          </p:nvPr>
        </p:nvSpPr>
        <p:spPr/>
        <p:txBody>
          <a:bodyPr/>
          <a:lstStyle/>
          <a:p>
            <a:fld id="{81561042-0DC2-4A04-AA50-F6D44EB20EBA}" type="slidenum">
              <a:rPr lang="en-US" smtClean="0"/>
              <a:t>6</a:t>
            </a:fld>
            <a:endParaRPr lang="en-US"/>
          </a:p>
        </p:txBody>
      </p:sp>
      <p:pic>
        <p:nvPicPr>
          <p:cNvPr id="6" name="Picture 5">
            <a:extLst>
              <a:ext uri="{FF2B5EF4-FFF2-40B4-BE49-F238E27FC236}">
                <a16:creationId xmlns:a16="http://schemas.microsoft.com/office/drawing/2014/main" id="{9A42CDE2-7793-48CF-9F0F-759FB0CE887E}"/>
              </a:ext>
            </a:extLst>
          </p:cNvPr>
          <p:cNvPicPr>
            <a:picLocks noChangeAspect="1"/>
          </p:cNvPicPr>
          <p:nvPr/>
        </p:nvPicPr>
        <p:blipFill>
          <a:blip r:embed="rId2"/>
          <a:stretch>
            <a:fillRect/>
          </a:stretch>
        </p:blipFill>
        <p:spPr>
          <a:xfrm>
            <a:off x="998220" y="1070982"/>
            <a:ext cx="9959340" cy="5546219"/>
          </a:xfrm>
          <a:prstGeom prst="rect">
            <a:avLst/>
          </a:prstGeom>
        </p:spPr>
      </p:pic>
    </p:spTree>
    <p:extLst>
      <p:ext uri="{BB962C8B-B14F-4D97-AF65-F5344CB8AC3E}">
        <p14:creationId xmlns:p14="http://schemas.microsoft.com/office/powerpoint/2010/main" val="427208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8189-F79C-4DE6-B5DE-520E9A6BEF87}"/>
              </a:ext>
            </a:extLst>
          </p:cNvPr>
          <p:cNvSpPr>
            <a:spLocks noGrp="1"/>
          </p:cNvSpPr>
          <p:nvPr>
            <p:ph type="title"/>
          </p:nvPr>
        </p:nvSpPr>
        <p:spPr/>
        <p:txBody>
          <a:bodyPr/>
          <a:lstStyle/>
          <a:p>
            <a:r>
              <a:rPr lang="en-US" dirty="0"/>
              <a:t>Bipartite Graph for Dish Recommendation</a:t>
            </a:r>
          </a:p>
        </p:txBody>
      </p:sp>
      <p:pic>
        <p:nvPicPr>
          <p:cNvPr id="8" name="Content Placeholder 7">
            <a:extLst>
              <a:ext uri="{FF2B5EF4-FFF2-40B4-BE49-F238E27FC236}">
                <a16:creationId xmlns:a16="http://schemas.microsoft.com/office/drawing/2014/main" id="{7F3092D1-63D6-4EA5-97F7-B081B89EE804}"/>
              </a:ext>
            </a:extLst>
          </p:cNvPr>
          <p:cNvPicPr>
            <a:picLocks noGrp="1" noChangeAspect="1"/>
          </p:cNvPicPr>
          <p:nvPr>
            <p:ph idx="1"/>
          </p:nvPr>
        </p:nvPicPr>
        <p:blipFill>
          <a:blip r:embed="rId2"/>
          <a:stretch>
            <a:fillRect/>
          </a:stretch>
        </p:blipFill>
        <p:spPr>
          <a:xfrm>
            <a:off x="8970018" y="1543198"/>
            <a:ext cx="2365243" cy="3359198"/>
          </a:xfrm>
        </p:spPr>
      </p:pic>
      <p:sp>
        <p:nvSpPr>
          <p:cNvPr id="4" name="Slide Number Placeholder 3">
            <a:extLst>
              <a:ext uri="{FF2B5EF4-FFF2-40B4-BE49-F238E27FC236}">
                <a16:creationId xmlns:a16="http://schemas.microsoft.com/office/drawing/2014/main" id="{58254455-BF71-439B-8E69-E3535FAB55EF}"/>
              </a:ext>
            </a:extLst>
          </p:cNvPr>
          <p:cNvSpPr>
            <a:spLocks noGrp="1"/>
          </p:cNvSpPr>
          <p:nvPr>
            <p:ph type="sldNum" sz="quarter" idx="12"/>
          </p:nvPr>
        </p:nvSpPr>
        <p:spPr/>
        <p:txBody>
          <a:bodyPr/>
          <a:lstStyle/>
          <a:p>
            <a:fld id="{81561042-0DC2-4A04-AA50-F6D44EB20EBA}" type="slidenum">
              <a:rPr lang="en-US" smtClean="0"/>
              <a:t>7</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903AA9B-DB8C-471D-B8C7-1369CF52ECF0}"/>
                  </a:ext>
                </a:extLst>
              </p:cNvPr>
              <p:cNvSpPr txBox="1">
                <a:spLocks/>
              </p:cNvSpPr>
              <p:nvPr/>
            </p:nvSpPr>
            <p:spPr bwMode="gray">
              <a:xfrm>
                <a:off x="478369" y="1213308"/>
                <a:ext cx="11473384" cy="2104679"/>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𝑈</m:t>
                        </m:r>
                      </m:e>
                      <m:sub>
                        <m:r>
                          <a:rPr lang="en-US" i="1" dirty="0" smtClean="0">
                            <a:latin typeface="Cambria Math" panose="02040503050406030204" pitchFamily="18" charset="0"/>
                          </a:rPr>
                          <m:t>𝑖</m:t>
                        </m:r>
                      </m:sub>
                    </m:sSub>
                  </m:oMath>
                </a14:m>
                <a:r>
                  <a:rPr lang="en-US" dirty="0"/>
                  <a:t>users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dirty="0"/>
                  <a:t>Dishes</a:t>
                </a:r>
              </a:p>
              <a:p>
                <a:r>
                  <a:rPr lang="en-US" dirty="0"/>
                  <a:t>Users connect to dishes by number of times they order a dish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𝑖</m:t>
                        </m:r>
                      </m:sub>
                    </m:sSub>
                  </m:oMath>
                </a14:m>
                <a:endParaRPr lang="en-US" dirty="0"/>
              </a:p>
              <a:p>
                <a:r>
                  <a:rPr lang="en-US" dirty="0"/>
                  <a:t>New users and new dishes are added every day</a:t>
                </a:r>
              </a:p>
              <a:p>
                <a:r>
                  <a:rPr lang="en-US" dirty="0"/>
                  <a:t>Each node has a feature (e.g., word2vec) </a:t>
                </a:r>
              </a:p>
            </p:txBody>
          </p:sp>
        </mc:Choice>
        <mc:Fallback xmlns="">
          <p:sp>
            <p:nvSpPr>
              <p:cNvPr id="9" name="Content Placeholder 2">
                <a:extLst>
                  <a:ext uri="{FF2B5EF4-FFF2-40B4-BE49-F238E27FC236}">
                    <a16:creationId xmlns:a16="http://schemas.microsoft.com/office/drawing/2014/main" id="{6903AA9B-DB8C-471D-B8C7-1369CF52ECF0}"/>
                  </a:ext>
                </a:extLst>
              </p:cNvPr>
              <p:cNvSpPr txBox="1">
                <a:spLocks noRot="1" noChangeAspect="1" noMove="1" noResize="1" noEditPoints="1" noAdjustHandles="1" noChangeArrowheads="1" noChangeShapeType="1" noTextEdit="1"/>
              </p:cNvSpPr>
              <p:nvPr/>
            </p:nvSpPr>
            <p:spPr bwMode="gray">
              <a:xfrm>
                <a:off x="478369" y="1213308"/>
                <a:ext cx="11473384" cy="2104679"/>
              </a:xfrm>
              <a:prstGeom prst="rect">
                <a:avLst/>
              </a:prstGeom>
              <a:blipFill>
                <a:blip r:embed="rId3"/>
                <a:stretch>
                  <a:fillRect l="-1275" t="-2609" b="-6087"/>
                </a:stretch>
              </a:blipFill>
            </p:spPr>
            <p:txBody>
              <a:bodyPr/>
              <a:lstStyle/>
              <a:p>
                <a:r>
                  <a:rPr lang="en-US">
                    <a:noFill/>
                  </a:rPr>
                  <a:t> </a:t>
                </a:r>
              </a:p>
            </p:txBody>
          </p:sp>
        </mc:Fallback>
      </mc:AlternateContent>
    </p:spTree>
    <p:extLst>
      <p:ext uri="{BB962C8B-B14F-4D97-AF65-F5344CB8AC3E}">
        <p14:creationId xmlns:p14="http://schemas.microsoft.com/office/powerpoint/2010/main" val="375395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EB3F-695E-4D72-B314-2E369553D52A}"/>
              </a:ext>
            </a:extLst>
          </p:cNvPr>
          <p:cNvSpPr>
            <a:spLocks noGrp="1"/>
          </p:cNvSpPr>
          <p:nvPr>
            <p:ph type="title"/>
          </p:nvPr>
        </p:nvSpPr>
        <p:spPr/>
        <p:txBody>
          <a:bodyPr/>
          <a:lstStyle/>
          <a:p>
            <a:r>
              <a:rPr lang="en-US" dirty="0"/>
              <a:t>Margin Loss</a:t>
            </a:r>
          </a:p>
        </p:txBody>
      </p:sp>
      <p:sp>
        <p:nvSpPr>
          <p:cNvPr id="3" name="Content Placeholder 2">
            <a:extLst>
              <a:ext uri="{FF2B5EF4-FFF2-40B4-BE49-F238E27FC236}">
                <a16:creationId xmlns:a16="http://schemas.microsoft.com/office/drawing/2014/main" id="{A9A2A641-ED04-4260-B1AC-4508FD335092}"/>
              </a:ext>
            </a:extLst>
          </p:cNvPr>
          <p:cNvSpPr>
            <a:spLocks noGrp="1"/>
          </p:cNvSpPr>
          <p:nvPr>
            <p:ph idx="1"/>
          </p:nvPr>
        </p:nvSpPr>
        <p:spPr>
          <a:xfrm>
            <a:off x="478369" y="1213308"/>
            <a:ext cx="11473384" cy="309315"/>
          </a:xfrm>
        </p:spPr>
        <p:txBody>
          <a:bodyPr/>
          <a:lstStyle/>
          <a:p>
            <a:r>
              <a:rPr lang="en-US" dirty="0"/>
              <a:t>For dish recommendation, the goal is to rank dishes for each user.</a:t>
            </a:r>
          </a:p>
        </p:txBody>
      </p:sp>
      <p:sp>
        <p:nvSpPr>
          <p:cNvPr id="4" name="Slide Number Placeholder 3">
            <a:extLst>
              <a:ext uri="{FF2B5EF4-FFF2-40B4-BE49-F238E27FC236}">
                <a16:creationId xmlns:a16="http://schemas.microsoft.com/office/drawing/2014/main" id="{DDDDBBD0-17BC-48C3-8E6A-74F82B128A08}"/>
              </a:ext>
            </a:extLst>
          </p:cNvPr>
          <p:cNvSpPr>
            <a:spLocks noGrp="1"/>
          </p:cNvSpPr>
          <p:nvPr>
            <p:ph type="sldNum" sz="quarter" idx="12"/>
          </p:nvPr>
        </p:nvSpPr>
        <p:spPr/>
        <p:txBody>
          <a:bodyPr/>
          <a:lstStyle/>
          <a:p>
            <a:fld id="{81561042-0DC2-4A04-AA50-F6D44EB20EBA}" type="slidenum">
              <a:rPr lang="en-US" smtClean="0"/>
              <a:t>8</a:t>
            </a:fld>
            <a:endParaRPr lang="en-US"/>
          </a:p>
        </p:txBody>
      </p:sp>
      <p:sp>
        <p:nvSpPr>
          <p:cNvPr id="7" name="TextBox 6">
            <a:extLst>
              <a:ext uri="{FF2B5EF4-FFF2-40B4-BE49-F238E27FC236}">
                <a16:creationId xmlns:a16="http://schemas.microsoft.com/office/drawing/2014/main" id="{EC7FBB7A-4B10-4B14-93EE-A03A47DF0F5D}"/>
              </a:ext>
            </a:extLst>
          </p:cNvPr>
          <p:cNvSpPr txBox="1"/>
          <p:nvPr/>
        </p:nvSpPr>
        <p:spPr bwMode="gray">
          <a:xfrm>
            <a:off x="1455420" y="3850832"/>
            <a:ext cx="6271260" cy="74132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Goal is for the positive pair to surpass the negative pair</a:t>
            </a:r>
          </a:p>
        </p:txBody>
      </p:sp>
      <p:pic>
        <p:nvPicPr>
          <p:cNvPr id="9" name="Picture 8">
            <a:extLst>
              <a:ext uri="{FF2B5EF4-FFF2-40B4-BE49-F238E27FC236}">
                <a16:creationId xmlns:a16="http://schemas.microsoft.com/office/drawing/2014/main" id="{B641596D-034D-4C1B-B30A-32636D512BC0}"/>
              </a:ext>
            </a:extLst>
          </p:cNvPr>
          <p:cNvPicPr>
            <a:picLocks noChangeAspect="1"/>
          </p:cNvPicPr>
          <p:nvPr/>
        </p:nvPicPr>
        <p:blipFill>
          <a:blip r:embed="rId2"/>
          <a:stretch>
            <a:fillRect/>
          </a:stretch>
        </p:blipFill>
        <p:spPr>
          <a:xfrm>
            <a:off x="2210752" y="1944455"/>
            <a:ext cx="6486525" cy="1484545"/>
          </a:xfrm>
          <a:prstGeom prst="rect">
            <a:avLst/>
          </a:prstGeom>
        </p:spPr>
      </p:pic>
    </p:spTree>
    <p:extLst>
      <p:ext uri="{BB962C8B-B14F-4D97-AF65-F5344CB8AC3E}">
        <p14:creationId xmlns:p14="http://schemas.microsoft.com/office/powerpoint/2010/main" val="220128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CD66-5639-4F63-A735-2FE1E9D1AB92}"/>
              </a:ext>
            </a:extLst>
          </p:cNvPr>
          <p:cNvSpPr>
            <a:spLocks noGrp="1"/>
          </p:cNvSpPr>
          <p:nvPr>
            <p:ph type="title"/>
          </p:nvPr>
        </p:nvSpPr>
        <p:spPr/>
        <p:txBody>
          <a:bodyPr/>
          <a:lstStyle/>
          <a:p>
            <a:r>
              <a:rPr lang="en-US" dirty="0"/>
              <a:t>Loss with Low Rank Positives</a:t>
            </a:r>
          </a:p>
        </p:txBody>
      </p:sp>
      <p:sp>
        <p:nvSpPr>
          <p:cNvPr id="4" name="Slide Number Placeholder 3">
            <a:extLst>
              <a:ext uri="{FF2B5EF4-FFF2-40B4-BE49-F238E27FC236}">
                <a16:creationId xmlns:a16="http://schemas.microsoft.com/office/drawing/2014/main" id="{B5E7FC2B-03B8-4A4D-8B59-691196597565}"/>
              </a:ext>
            </a:extLst>
          </p:cNvPr>
          <p:cNvSpPr>
            <a:spLocks noGrp="1"/>
          </p:cNvSpPr>
          <p:nvPr>
            <p:ph type="sldNum" sz="quarter" idx="12"/>
          </p:nvPr>
        </p:nvSpPr>
        <p:spPr/>
        <p:txBody>
          <a:bodyPr/>
          <a:lstStyle/>
          <a:p>
            <a:fld id="{81561042-0DC2-4A04-AA50-F6D44EB20EBA}" type="slidenum">
              <a:rPr lang="en-US" smtClean="0"/>
              <a:t>9</a:t>
            </a:fld>
            <a:endParaRPr lang="en-US"/>
          </a:p>
        </p:txBody>
      </p:sp>
      <p:pic>
        <p:nvPicPr>
          <p:cNvPr id="13" name="Picture 12">
            <a:extLst>
              <a:ext uri="{FF2B5EF4-FFF2-40B4-BE49-F238E27FC236}">
                <a16:creationId xmlns:a16="http://schemas.microsoft.com/office/drawing/2014/main" id="{37DBEB93-E623-47C7-AF97-9B585D83901B}"/>
              </a:ext>
            </a:extLst>
          </p:cNvPr>
          <p:cNvPicPr>
            <a:picLocks noChangeAspect="1"/>
          </p:cNvPicPr>
          <p:nvPr/>
        </p:nvPicPr>
        <p:blipFill>
          <a:blip r:embed="rId2"/>
          <a:stretch>
            <a:fillRect/>
          </a:stretch>
        </p:blipFill>
        <p:spPr>
          <a:xfrm>
            <a:off x="1259132" y="1073840"/>
            <a:ext cx="9169402" cy="3991752"/>
          </a:xfrm>
          <a:prstGeom prst="rect">
            <a:avLst/>
          </a:prstGeom>
        </p:spPr>
      </p:pic>
    </p:spTree>
    <p:extLst>
      <p:ext uri="{BB962C8B-B14F-4D97-AF65-F5344CB8AC3E}">
        <p14:creationId xmlns:p14="http://schemas.microsoft.com/office/powerpoint/2010/main" val="1300340283"/>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2048</Words>
  <Application>Microsoft Office PowerPoint</Application>
  <PresentationFormat>Widescreen</PresentationFormat>
  <Paragraphs>267</Paragraphs>
  <Slides>31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Cambria Math</vt:lpstr>
      <vt:lpstr>CMR10</vt:lpstr>
      <vt:lpstr>NimbusRomNo9L-Regu</vt:lpstr>
      <vt:lpstr>NimbusRomNo9L-ReguItal</vt:lpstr>
      <vt:lpstr>Verdana</vt:lpstr>
      <vt:lpstr>HPI PPT-Template</vt:lpstr>
      <vt:lpstr>Graph Convolutional Networks lecture-7  Course on Graph Neural Networks (Winter Term 20/21)</vt:lpstr>
      <vt:lpstr>Quick recap</vt:lpstr>
      <vt:lpstr>Topics</vt:lpstr>
      <vt:lpstr>Motivation – Uber Eats</vt:lpstr>
      <vt:lpstr>Outcomes</vt:lpstr>
      <vt:lpstr>Pipeline</vt:lpstr>
      <vt:lpstr>Bipartite Graph for Dish Recommendation</vt:lpstr>
      <vt:lpstr>Margin Loss</vt:lpstr>
      <vt:lpstr>Loss with Low Rank Positives</vt:lpstr>
      <vt:lpstr>Weighted pool aggregation</vt:lpstr>
      <vt:lpstr>GNN key idea</vt:lpstr>
      <vt:lpstr>Solution for Recursion = Message Passing</vt:lpstr>
      <vt:lpstr>Scalability</vt:lpstr>
      <vt:lpstr>Inductive capability</vt:lpstr>
      <vt:lpstr>Number of Layers in a GCN</vt:lpstr>
      <vt:lpstr>Steps</vt:lpstr>
      <vt:lpstr>Relational GCN</vt:lpstr>
      <vt:lpstr>Quick Math background based on Message Passing</vt:lpstr>
      <vt:lpstr>Sum Operation</vt:lpstr>
      <vt:lpstr>Average Operation</vt:lpstr>
      <vt:lpstr>Spectral Operation</vt:lpstr>
      <vt:lpstr>Message Passing with a Transition Matrix</vt:lpstr>
      <vt:lpstr>Message Passing – Scale by Target Node [Kipf &amp; Welling 2017] </vt:lpstr>
      <vt:lpstr>Message Passing – Simulation</vt:lpstr>
      <vt:lpstr>Fast Approximate Convolutions on Graphs [Kipf &amp; Welling 2017] </vt:lpstr>
      <vt:lpstr>Spectral Graph Convolutions [Kipf &amp; Welling 2017] </vt:lpstr>
      <vt:lpstr>Approximation with Chebyshev Polynomials [Hammond 2011]</vt:lpstr>
      <vt:lpstr>Forward computation in the GNN [Kipf &amp; Welling 2017] </vt:lpstr>
      <vt:lpstr>Softmax [1] </vt:lpstr>
      <vt:lpstr>Next and Future Tasks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PageRank and Markov Chains lecture-6  Course on Graph Neural Networks (Winter Term 20/21)</dc:title>
  <dc:creator>Christian Adriano</dc:creator>
  <cp:lastModifiedBy>Christian Adriano</cp:lastModifiedBy>
  <cp:revision>133</cp:revision>
  <dcterms:created xsi:type="dcterms:W3CDTF">2020-12-01T00:00:06Z</dcterms:created>
  <dcterms:modified xsi:type="dcterms:W3CDTF">2021-03-14T19:30:47Z</dcterms:modified>
</cp:coreProperties>
</file>